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9" r:id="rId4"/>
    <p:sldId id="261" r:id="rId5"/>
    <p:sldId id="264" r:id="rId6"/>
    <p:sldId id="266" r:id="rId7"/>
    <p:sldId id="267" r:id="rId8"/>
    <p:sldId id="271" r:id="rId9"/>
    <p:sldId id="268" r:id="rId10"/>
    <p:sldId id="270" r:id="rId11"/>
    <p:sldId id="265" r:id="rId12"/>
    <p:sldId id="272" r:id="rId13"/>
    <p:sldId id="273"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69" autoAdjust="0"/>
  </p:normalViewPr>
  <p:slideViewPr>
    <p:cSldViewPr>
      <p:cViewPr>
        <p:scale>
          <a:sx n="94" d="100"/>
          <a:sy n="94" d="100"/>
        </p:scale>
        <p:origin x="-127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8D5FC8-8802-4EBE-BC23-5CE4EF18869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9FED718E-2C46-43B3-870C-3AC23B6B335A}">
      <dgm:prSet phldrT="[Текст]" custT="1"/>
      <dgm:spPr/>
      <dgm:t>
        <a:bodyPr/>
        <a:lstStyle/>
        <a:p>
          <a:r>
            <a:rPr lang="x-none" sz="2000" b="1" dirty="0" err="1" smtClean="0">
              <a:latin typeface="Times New Roman" panose="02020603050405020304" pitchFamily="18" charset="0"/>
              <a:cs typeface="Times New Roman" panose="02020603050405020304" pitchFamily="18" charset="0"/>
            </a:rPr>
            <a:t>Тұрақты шығындар </a:t>
          </a:r>
          <a:r>
            <a:rPr lang="x-none" sz="2000" b="1" dirty="0" smtClean="0">
              <a:latin typeface="Times New Roman" panose="02020603050405020304" pitchFamily="18" charset="0"/>
              <a:cs typeface="Times New Roman" panose="02020603050405020304" pitchFamily="18" charset="0"/>
            </a:rPr>
            <a:t>(ҒС) </a:t>
          </a:r>
          <a:endParaRPr lang="ru-RU" sz="2000" b="1" dirty="0">
            <a:latin typeface="Times New Roman" panose="02020603050405020304" pitchFamily="18" charset="0"/>
            <a:cs typeface="Times New Roman" panose="02020603050405020304" pitchFamily="18" charset="0"/>
          </a:endParaRPr>
        </a:p>
      </dgm:t>
    </dgm:pt>
    <dgm:pt modelId="{1191BCF7-0895-4404-BDBA-A515CFEAEE15}" type="parTrans" cxnId="{757B29D5-7D2F-43D1-9CCE-55CBD95CE713}">
      <dgm:prSet/>
      <dgm:spPr/>
      <dgm:t>
        <a:bodyPr/>
        <a:lstStyle/>
        <a:p>
          <a:endParaRPr lang="ru-RU"/>
        </a:p>
      </dgm:t>
    </dgm:pt>
    <dgm:pt modelId="{4EF5D679-AC24-43CF-A811-B9DC67C3A863}" type="sibTrans" cxnId="{757B29D5-7D2F-43D1-9CCE-55CBD95CE713}">
      <dgm:prSet/>
      <dgm:spPr/>
      <dgm:t>
        <a:bodyPr/>
        <a:lstStyle/>
        <a:p>
          <a:endParaRPr lang="ru-RU"/>
        </a:p>
      </dgm:t>
    </dgm:pt>
    <dgm:pt modelId="{73CD2E79-ABCE-43C6-962D-E06513579377}">
      <dgm:prSet phldrT="[Текст]" custT="1"/>
      <dgm:spPr/>
      <dgm:t>
        <a:bodyPr/>
        <a:lstStyle/>
        <a:p>
          <a:r>
            <a:rPr lang="x-none" sz="2000" b="1" dirty="0" err="1" smtClean="0">
              <a:latin typeface="Times New Roman" panose="02020603050405020304" pitchFamily="18" charset="0"/>
              <a:cs typeface="Times New Roman" panose="02020603050405020304" pitchFamily="18" charset="0"/>
            </a:rPr>
            <a:t>бұл шығындар өндірілген өнім  көлемінің өзгеруінен тәуелсіз өзгермейтін шығындар</a:t>
          </a:r>
          <a:endParaRPr lang="ru-RU" sz="2000" b="1" dirty="0">
            <a:latin typeface="Times New Roman" panose="02020603050405020304" pitchFamily="18" charset="0"/>
            <a:cs typeface="Times New Roman" panose="02020603050405020304" pitchFamily="18" charset="0"/>
          </a:endParaRPr>
        </a:p>
      </dgm:t>
    </dgm:pt>
    <dgm:pt modelId="{621D6EDB-E12B-4E6D-985D-A86C0D4BC8C8}" type="parTrans" cxnId="{BC09F1E2-07CE-499D-9C4D-A6C57BB41487}">
      <dgm:prSet/>
      <dgm:spPr/>
      <dgm:t>
        <a:bodyPr/>
        <a:lstStyle/>
        <a:p>
          <a:endParaRPr lang="ru-RU"/>
        </a:p>
      </dgm:t>
    </dgm:pt>
    <dgm:pt modelId="{8C8C2F8B-61B4-40A0-9E6B-C27767422B37}" type="sibTrans" cxnId="{BC09F1E2-07CE-499D-9C4D-A6C57BB41487}">
      <dgm:prSet/>
      <dgm:spPr/>
      <dgm:t>
        <a:bodyPr/>
        <a:lstStyle/>
        <a:p>
          <a:endParaRPr lang="ru-RU"/>
        </a:p>
      </dgm:t>
    </dgm:pt>
    <dgm:pt modelId="{311112ED-EF2E-47D3-BD38-B6A101C70935}">
      <dgm:prSet phldrT="[Текст]" custT="1"/>
      <dgm:spPr/>
      <dgm:t>
        <a:bodyPr/>
        <a:lstStyle/>
        <a:p>
          <a:r>
            <a:rPr lang="x-none" sz="2000" b="1" dirty="0" err="1" smtClean="0">
              <a:latin typeface="Times New Roman" panose="02020603050405020304" pitchFamily="18" charset="0"/>
              <a:cs typeface="Times New Roman" panose="02020603050405020304" pitchFamily="18" charset="0"/>
            </a:rPr>
            <a:t>Өзгермелі шығындар </a:t>
          </a:r>
          <a:r>
            <a:rPr lang="x-none" sz="2000" b="1" dirty="0" smtClean="0">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V</a:t>
          </a:r>
          <a:r>
            <a:rPr lang="x-none" sz="2000" b="1" dirty="0" smtClean="0">
              <a:latin typeface="Times New Roman" panose="02020603050405020304" pitchFamily="18" charset="0"/>
              <a:cs typeface="Times New Roman" panose="02020603050405020304" pitchFamily="18" charset="0"/>
            </a:rPr>
            <a:t>С)</a:t>
          </a:r>
          <a:endParaRPr lang="ru-RU" sz="2000" b="1" dirty="0">
            <a:latin typeface="Times New Roman" panose="02020603050405020304" pitchFamily="18" charset="0"/>
            <a:cs typeface="Times New Roman" panose="02020603050405020304" pitchFamily="18" charset="0"/>
          </a:endParaRPr>
        </a:p>
      </dgm:t>
    </dgm:pt>
    <dgm:pt modelId="{1FB6325B-E05B-4318-B2B9-308D0C6A33BB}" type="parTrans" cxnId="{D105D66E-07BC-4EE0-909F-7AB5C084D2CD}">
      <dgm:prSet/>
      <dgm:spPr/>
      <dgm:t>
        <a:bodyPr/>
        <a:lstStyle/>
        <a:p>
          <a:endParaRPr lang="ru-RU"/>
        </a:p>
      </dgm:t>
    </dgm:pt>
    <dgm:pt modelId="{882FFB85-D442-4D48-8CE4-383F96A501D9}" type="sibTrans" cxnId="{D105D66E-07BC-4EE0-909F-7AB5C084D2CD}">
      <dgm:prSet/>
      <dgm:spPr/>
      <dgm:t>
        <a:bodyPr/>
        <a:lstStyle/>
        <a:p>
          <a:endParaRPr lang="ru-RU"/>
        </a:p>
      </dgm:t>
    </dgm:pt>
    <dgm:pt modelId="{58095246-517A-4D0C-AB6A-2075AD013E21}">
      <dgm:prSet phldrT="[Текст]" custT="1"/>
      <dgm:spPr/>
      <dgm:t>
        <a:bodyPr/>
        <a:lstStyle/>
        <a:p>
          <a:r>
            <a:rPr lang="x-none" sz="2000" b="1" dirty="0" err="1" smtClean="0">
              <a:latin typeface="Times New Roman" panose="02020603050405020304" pitchFamily="18" charset="0"/>
              <a:cs typeface="Times New Roman" panose="02020603050405020304" pitchFamily="18" charset="0"/>
            </a:rPr>
            <a:t>өндірілген өнім  көлем  өзгерген сайын</a:t>
          </a:r>
          <a:r>
            <a:rPr lang="x-none" sz="2000" b="1" dirty="0" smtClean="0">
              <a:latin typeface="Times New Roman" panose="02020603050405020304" pitchFamily="18" charset="0"/>
              <a:cs typeface="Times New Roman" panose="02020603050405020304" pitchFamily="18" charset="0"/>
            </a:rPr>
            <a:t> </a:t>
          </a:r>
          <a:r>
            <a:rPr lang="x-none" sz="2000" b="1" dirty="0" err="1" smtClean="0">
              <a:latin typeface="Times New Roman" panose="02020603050405020304" pitchFamily="18" charset="0"/>
              <a:cs typeface="Times New Roman" panose="02020603050405020304" pitchFamily="18" charset="0"/>
            </a:rPr>
            <a:t>өзгеріп отырады</a:t>
          </a:r>
          <a:endParaRPr lang="ru-RU" sz="2000" b="1" dirty="0">
            <a:latin typeface="Times New Roman" panose="02020603050405020304" pitchFamily="18" charset="0"/>
            <a:cs typeface="Times New Roman" panose="02020603050405020304" pitchFamily="18" charset="0"/>
          </a:endParaRPr>
        </a:p>
      </dgm:t>
    </dgm:pt>
    <dgm:pt modelId="{4C9149E3-BE7B-4DBF-9F76-6B83CA914C13}" type="parTrans" cxnId="{7AC7F35A-7092-405E-8384-5BCD1CF33B89}">
      <dgm:prSet/>
      <dgm:spPr/>
      <dgm:t>
        <a:bodyPr/>
        <a:lstStyle/>
        <a:p>
          <a:endParaRPr lang="ru-RU"/>
        </a:p>
      </dgm:t>
    </dgm:pt>
    <dgm:pt modelId="{F13F7150-2031-4F02-AC73-505CFC1C5D64}" type="sibTrans" cxnId="{7AC7F35A-7092-405E-8384-5BCD1CF33B89}">
      <dgm:prSet/>
      <dgm:spPr/>
      <dgm:t>
        <a:bodyPr/>
        <a:lstStyle/>
        <a:p>
          <a:endParaRPr lang="ru-RU"/>
        </a:p>
      </dgm:t>
    </dgm:pt>
    <dgm:pt modelId="{71BEB257-976C-437C-A345-68026C14F03A}">
      <dgm:prSet custT="1"/>
      <dgm:spPr/>
      <dgm:t>
        <a:bodyPr/>
        <a:lstStyle/>
        <a:p>
          <a:r>
            <a:rPr lang="kk-KZ" sz="2000" b="1" dirty="0" smtClean="0">
              <a:latin typeface="Times New Roman" panose="02020603050405020304" pitchFamily="18" charset="0"/>
              <a:cs typeface="Times New Roman" panose="02020603050405020304" pitchFamily="18" charset="0"/>
            </a:rPr>
            <a:t>облигациялық заем, міндетті төлемдер, ренталық төлемдер; ғимараттар мен жабдықтардың амортизациялық төлемдерінің бөлшегі; сақтандыру жарналары, жұмысшылардың еңбек ақысы т.б</a:t>
          </a:r>
          <a:endParaRPr lang="ru-RU" sz="2000" b="1" dirty="0">
            <a:latin typeface="Times New Roman" panose="02020603050405020304" pitchFamily="18" charset="0"/>
            <a:cs typeface="Times New Roman" panose="02020603050405020304" pitchFamily="18" charset="0"/>
          </a:endParaRPr>
        </a:p>
      </dgm:t>
    </dgm:pt>
    <dgm:pt modelId="{11E82593-94E7-4160-8F16-1331271F3B59}" type="parTrans" cxnId="{53B6B77E-B0C0-46C3-BC89-1E23B581A5A1}">
      <dgm:prSet/>
      <dgm:spPr/>
      <dgm:t>
        <a:bodyPr/>
        <a:lstStyle/>
        <a:p>
          <a:endParaRPr lang="ru-RU"/>
        </a:p>
      </dgm:t>
    </dgm:pt>
    <dgm:pt modelId="{436C5248-8C92-43F7-9A3C-4DB274C3C468}" type="sibTrans" cxnId="{53B6B77E-B0C0-46C3-BC89-1E23B581A5A1}">
      <dgm:prSet/>
      <dgm:spPr/>
      <dgm:t>
        <a:bodyPr/>
        <a:lstStyle/>
        <a:p>
          <a:endParaRPr lang="ru-RU"/>
        </a:p>
      </dgm:t>
    </dgm:pt>
    <dgm:pt modelId="{4D25F191-F716-4B64-BB7A-9D65A77B2FCA}">
      <dgm:prSet custT="1"/>
      <dgm:spPr/>
      <dgm:t>
        <a:bodyPr/>
        <a:lstStyle/>
        <a:p>
          <a:r>
            <a:rPr lang="kk-KZ" sz="2400" b="0" dirty="0" smtClean="0">
              <a:latin typeface="Times New Roman" panose="02020603050405020304" pitchFamily="18" charset="0"/>
              <a:cs typeface="Times New Roman" panose="02020603050405020304" pitchFamily="18" charset="0"/>
            </a:rPr>
            <a:t>жалақы, шикізат отын, көлік қызметіне, электр жүйесіне шығындар</a:t>
          </a:r>
          <a:endParaRPr lang="ru-RU" sz="2400" b="0" dirty="0">
            <a:latin typeface="Times New Roman" panose="02020603050405020304" pitchFamily="18" charset="0"/>
            <a:cs typeface="Times New Roman" panose="02020603050405020304" pitchFamily="18" charset="0"/>
          </a:endParaRPr>
        </a:p>
      </dgm:t>
    </dgm:pt>
    <dgm:pt modelId="{3E9D41A1-170D-48F0-875E-707F40F315C6}" type="parTrans" cxnId="{5598D330-7DF3-4221-9F2B-E4D7CA483ED6}">
      <dgm:prSet/>
      <dgm:spPr/>
      <dgm:t>
        <a:bodyPr/>
        <a:lstStyle/>
        <a:p>
          <a:endParaRPr lang="ru-RU"/>
        </a:p>
      </dgm:t>
    </dgm:pt>
    <dgm:pt modelId="{39EFF75E-BC90-4C13-9B17-C26C9358515B}" type="sibTrans" cxnId="{5598D330-7DF3-4221-9F2B-E4D7CA483ED6}">
      <dgm:prSet/>
      <dgm:spPr/>
      <dgm:t>
        <a:bodyPr/>
        <a:lstStyle/>
        <a:p>
          <a:endParaRPr lang="ru-RU"/>
        </a:p>
      </dgm:t>
    </dgm:pt>
    <dgm:pt modelId="{D0BFAF71-93CE-4157-8AFE-2360958B4BDE}" type="pres">
      <dgm:prSet presAssocID="{6B8D5FC8-8802-4EBE-BC23-5CE4EF18869B}" presName="hierChild1" presStyleCnt="0">
        <dgm:presLayoutVars>
          <dgm:chPref val="1"/>
          <dgm:dir/>
          <dgm:animOne val="branch"/>
          <dgm:animLvl val="lvl"/>
          <dgm:resizeHandles/>
        </dgm:presLayoutVars>
      </dgm:prSet>
      <dgm:spPr/>
      <dgm:t>
        <a:bodyPr/>
        <a:lstStyle/>
        <a:p>
          <a:endParaRPr lang="ru-RU"/>
        </a:p>
      </dgm:t>
    </dgm:pt>
    <dgm:pt modelId="{40B900FE-CB3F-4B26-B02F-3A8868ADDF61}" type="pres">
      <dgm:prSet presAssocID="{9FED718E-2C46-43B3-870C-3AC23B6B335A}" presName="hierRoot1" presStyleCnt="0"/>
      <dgm:spPr/>
    </dgm:pt>
    <dgm:pt modelId="{3EDEC89D-7F19-4B87-9133-3EA9890BFBF5}" type="pres">
      <dgm:prSet presAssocID="{9FED718E-2C46-43B3-870C-3AC23B6B335A}" presName="composite" presStyleCnt="0"/>
      <dgm:spPr/>
    </dgm:pt>
    <dgm:pt modelId="{2D7A1709-7EB9-471F-A30A-6768A97ED00E}" type="pres">
      <dgm:prSet presAssocID="{9FED718E-2C46-43B3-870C-3AC23B6B335A}" presName="background" presStyleLbl="node0" presStyleIdx="0" presStyleCnt="2"/>
      <dgm:spPr/>
    </dgm:pt>
    <dgm:pt modelId="{5B11BA66-5F3D-4AF5-B347-4EB6CF1EF24F}" type="pres">
      <dgm:prSet presAssocID="{9FED718E-2C46-43B3-870C-3AC23B6B335A}" presName="text" presStyleLbl="fgAcc0" presStyleIdx="0" presStyleCnt="2" custScaleX="313861" custLinFactY="-17471" custLinFactNeighborX="-651" custLinFactNeighborY="-100000">
        <dgm:presLayoutVars>
          <dgm:chPref val="3"/>
        </dgm:presLayoutVars>
      </dgm:prSet>
      <dgm:spPr/>
      <dgm:t>
        <a:bodyPr/>
        <a:lstStyle/>
        <a:p>
          <a:endParaRPr lang="ru-RU"/>
        </a:p>
      </dgm:t>
    </dgm:pt>
    <dgm:pt modelId="{C5BB90AB-26E6-40AE-9829-EBD10B3FF8B9}" type="pres">
      <dgm:prSet presAssocID="{9FED718E-2C46-43B3-870C-3AC23B6B335A}" presName="hierChild2" presStyleCnt="0"/>
      <dgm:spPr/>
    </dgm:pt>
    <dgm:pt modelId="{60F57F67-E3DC-4855-9E80-F2B2142A7949}" type="pres">
      <dgm:prSet presAssocID="{621D6EDB-E12B-4E6D-985D-A86C0D4BC8C8}" presName="Name10" presStyleLbl="parChTrans1D2" presStyleIdx="0" presStyleCnt="2"/>
      <dgm:spPr/>
      <dgm:t>
        <a:bodyPr/>
        <a:lstStyle/>
        <a:p>
          <a:endParaRPr lang="ru-RU"/>
        </a:p>
      </dgm:t>
    </dgm:pt>
    <dgm:pt modelId="{634F8B34-765D-43C7-A3F0-05CA037236E7}" type="pres">
      <dgm:prSet presAssocID="{73CD2E79-ABCE-43C6-962D-E06513579377}" presName="hierRoot2" presStyleCnt="0"/>
      <dgm:spPr/>
    </dgm:pt>
    <dgm:pt modelId="{283971AC-3C73-4E6D-B5F7-D040D98532B9}" type="pres">
      <dgm:prSet presAssocID="{73CD2E79-ABCE-43C6-962D-E06513579377}" presName="composite2" presStyleCnt="0"/>
      <dgm:spPr/>
    </dgm:pt>
    <dgm:pt modelId="{B9C840C0-D464-48A0-85D9-0D61FCBE5469}" type="pres">
      <dgm:prSet presAssocID="{73CD2E79-ABCE-43C6-962D-E06513579377}" presName="background2" presStyleLbl="node2" presStyleIdx="0" presStyleCnt="2"/>
      <dgm:spPr/>
    </dgm:pt>
    <dgm:pt modelId="{D209BABF-B0F4-41B4-B398-FA1A99FFAB6B}" type="pres">
      <dgm:prSet presAssocID="{73CD2E79-ABCE-43C6-962D-E06513579377}" presName="text2" presStyleLbl="fgAcc2" presStyleIdx="0" presStyleCnt="2" custScaleX="360848" custScaleY="175395" custLinFactNeighborX="-52683" custLinFactNeighborY="-6718">
        <dgm:presLayoutVars>
          <dgm:chPref val="3"/>
        </dgm:presLayoutVars>
      </dgm:prSet>
      <dgm:spPr/>
      <dgm:t>
        <a:bodyPr/>
        <a:lstStyle/>
        <a:p>
          <a:endParaRPr lang="ru-RU"/>
        </a:p>
      </dgm:t>
    </dgm:pt>
    <dgm:pt modelId="{71ECA06D-4841-4828-A758-3964391145F3}" type="pres">
      <dgm:prSet presAssocID="{73CD2E79-ABCE-43C6-962D-E06513579377}" presName="hierChild3" presStyleCnt="0"/>
      <dgm:spPr/>
    </dgm:pt>
    <dgm:pt modelId="{5622051D-0DC3-498F-94C0-07A6B6CF8ED9}" type="pres">
      <dgm:prSet presAssocID="{11E82593-94E7-4160-8F16-1331271F3B59}" presName="Name17" presStyleLbl="parChTrans1D3" presStyleIdx="0" presStyleCnt="2"/>
      <dgm:spPr/>
      <dgm:t>
        <a:bodyPr/>
        <a:lstStyle/>
        <a:p>
          <a:endParaRPr lang="ru-RU"/>
        </a:p>
      </dgm:t>
    </dgm:pt>
    <dgm:pt modelId="{5B2BA380-B151-4531-92A2-80E62B879B71}" type="pres">
      <dgm:prSet presAssocID="{71BEB257-976C-437C-A345-68026C14F03A}" presName="hierRoot3" presStyleCnt="0"/>
      <dgm:spPr/>
    </dgm:pt>
    <dgm:pt modelId="{C118622E-C9B9-44D3-AECC-B8D6F825D757}" type="pres">
      <dgm:prSet presAssocID="{71BEB257-976C-437C-A345-68026C14F03A}" presName="composite3" presStyleCnt="0"/>
      <dgm:spPr/>
    </dgm:pt>
    <dgm:pt modelId="{E55F5EA1-D6D4-4655-AC31-020319581EE7}" type="pres">
      <dgm:prSet presAssocID="{71BEB257-976C-437C-A345-68026C14F03A}" presName="background3" presStyleLbl="node3" presStyleIdx="0" presStyleCnt="2"/>
      <dgm:spPr/>
    </dgm:pt>
    <dgm:pt modelId="{9BA5C0D0-4E4F-463F-B530-2FF28AAB058F}" type="pres">
      <dgm:prSet presAssocID="{71BEB257-976C-437C-A345-68026C14F03A}" presName="text3" presStyleLbl="fgAcc3" presStyleIdx="0" presStyleCnt="2" custScaleX="342223" custScaleY="342244">
        <dgm:presLayoutVars>
          <dgm:chPref val="3"/>
        </dgm:presLayoutVars>
      </dgm:prSet>
      <dgm:spPr/>
      <dgm:t>
        <a:bodyPr/>
        <a:lstStyle/>
        <a:p>
          <a:endParaRPr lang="ru-RU"/>
        </a:p>
      </dgm:t>
    </dgm:pt>
    <dgm:pt modelId="{36B7FB29-EC26-421D-B265-14B9E0FF6E0A}" type="pres">
      <dgm:prSet presAssocID="{71BEB257-976C-437C-A345-68026C14F03A}" presName="hierChild4" presStyleCnt="0"/>
      <dgm:spPr/>
    </dgm:pt>
    <dgm:pt modelId="{DA4CDC47-81F6-4275-AD89-D8476D041C1B}" type="pres">
      <dgm:prSet presAssocID="{311112ED-EF2E-47D3-BD38-B6A101C70935}" presName="hierRoot1" presStyleCnt="0"/>
      <dgm:spPr/>
    </dgm:pt>
    <dgm:pt modelId="{BCD00C2D-1DE2-424A-B4B0-280CC804B777}" type="pres">
      <dgm:prSet presAssocID="{311112ED-EF2E-47D3-BD38-B6A101C70935}" presName="composite" presStyleCnt="0"/>
      <dgm:spPr/>
    </dgm:pt>
    <dgm:pt modelId="{A50E9A4F-BA77-4681-AC40-46580983C5F6}" type="pres">
      <dgm:prSet presAssocID="{311112ED-EF2E-47D3-BD38-B6A101C70935}" presName="background" presStyleLbl="node0" presStyleIdx="1" presStyleCnt="2"/>
      <dgm:spPr/>
    </dgm:pt>
    <dgm:pt modelId="{2D6A081E-EDCB-4DEA-82B2-4F91F4E7283E}" type="pres">
      <dgm:prSet presAssocID="{311112ED-EF2E-47D3-BD38-B6A101C70935}" presName="text" presStyleLbl="fgAcc0" presStyleIdx="1" presStyleCnt="2" custScaleX="342659" custLinFactY="-24058" custLinFactNeighborX="-2485" custLinFactNeighborY="-100000">
        <dgm:presLayoutVars>
          <dgm:chPref val="3"/>
        </dgm:presLayoutVars>
      </dgm:prSet>
      <dgm:spPr/>
      <dgm:t>
        <a:bodyPr/>
        <a:lstStyle/>
        <a:p>
          <a:endParaRPr lang="ru-RU"/>
        </a:p>
      </dgm:t>
    </dgm:pt>
    <dgm:pt modelId="{9C45F99B-C4A6-46CC-BB39-52F6759473B7}" type="pres">
      <dgm:prSet presAssocID="{311112ED-EF2E-47D3-BD38-B6A101C70935}" presName="hierChild2" presStyleCnt="0"/>
      <dgm:spPr/>
    </dgm:pt>
    <dgm:pt modelId="{5DA2A19B-D0CA-4908-9A7E-BE200CD698F1}" type="pres">
      <dgm:prSet presAssocID="{4C9149E3-BE7B-4DBF-9F76-6B83CA914C13}" presName="Name10" presStyleLbl="parChTrans1D2" presStyleIdx="1" presStyleCnt="2"/>
      <dgm:spPr/>
      <dgm:t>
        <a:bodyPr/>
        <a:lstStyle/>
        <a:p>
          <a:endParaRPr lang="ru-RU"/>
        </a:p>
      </dgm:t>
    </dgm:pt>
    <dgm:pt modelId="{E929CE92-C35A-461F-B76C-63F2EEC7EE46}" type="pres">
      <dgm:prSet presAssocID="{58095246-517A-4D0C-AB6A-2075AD013E21}" presName="hierRoot2" presStyleCnt="0"/>
      <dgm:spPr/>
    </dgm:pt>
    <dgm:pt modelId="{C58E306C-3F4E-4D80-B5D5-E5F6F54AA084}" type="pres">
      <dgm:prSet presAssocID="{58095246-517A-4D0C-AB6A-2075AD013E21}" presName="composite2" presStyleCnt="0"/>
      <dgm:spPr/>
    </dgm:pt>
    <dgm:pt modelId="{A2B279B6-BC6C-425C-93B7-9B409AE1681E}" type="pres">
      <dgm:prSet presAssocID="{58095246-517A-4D0C-AB6A-2075AD013E21}" presName="background2" presStyleLbl="node2" presStyleIdx="1" presStyleCnt="2"/>
      <dgm:spPr/>
    </dgm:pt>
    <dgm:pt modelId="{1742C263-3A8B-46C8-870B-6813D9E49749}" type="pres">
      <dgm:prSet presAssocID="{58095246-517A-4D0C-AB6A-2075AD013E21}" presName="text2" presStyleLbl="fgAcc2" presStyleIdx="1" presStyleCnt="2" custScaleX="298997" custScaleY="155563" custLinFactNeighborX="-5916" custLinFactNeighborY="-5313">
        <dgm:presLayoutVars>
          <dgm:chPref val="3"/>
        </dgm:presLayoutVars>
      </dgm:prSet>
      <dgm:spPr/>
      <dgm:t>
        <a:bodyPr/>
        <a:lstStyle/>
        <a:p>
          <a:endParaRPr lang="ru-RU"/>
        </a:p>
      </dgm:t>
    </dgm:pt>
    <dgm:pt modelId="{EF1784B8-4D71-4E92-8E59-0CAA4AFE27E2}" type="pres">
      <dgm:prSet presAssocID="{58095246-517A-4D0C-AB6A-2075AD013E21}" presName="hierChild3" presStyleCnt="0"/>
      <dgm:spPr/>
    </dgm:pt>
    <dgm:pt modelId="{3A66E5BF-5F72-4BEB-A7FC-276962C15D28}" type="pres">
      <dgm:prSet presAssocID="{3E9D41A1-170D-48F0-875E-707F40F315C6}" presName="Name17" presStyleLbl="parChTrans1D3" presStyleIdx="1" presStyleCnt="2"/>
      <dgm:spPr/>
      <dgm:t>
        <a:bodyPr/>
        <a:lstStyle/>
        <a:p>
          <a:endParaRPr lang="ru-RU"/>
        </a:p>
      </dgm:t>
    </dgm:pt>
    <dgm:pt modelId="{E0154B41-C673-408A-83CF-63D69C64EDC2}" type="pres">
      <dgm:prSet presAssocID="{4D25F191-F716-4B64-BB7A-9D65A77B2FCA}" presName="hierRoot3" presStyleCnt="0"/>
      <dgm:spPr/>
    </dgm:pt>
    <dgm:pt modelId="{E997E90A-E717-435A-BAE4-065E0C3088E4}" type="pres">
      <dgm:prSet presAssocID="{4D25F191-F716-4B64-BB7A-9D65A77B2FCA}" presName="composite3" presStyleCnt="0"/>
      <dgm:spPr/>
    </dgm:pt>
    <dgm:pt modelId="{FFCD85F1-9C5E-4C7B-BB29-53242A21D040}" type="pres">
      <dgm:prSet presAssocID="{4D25F191-F716-4B64-BB7A-9D65A77B2FCA}" presName="background3" presStyleLbl="node3" presStyleIdx="1" presStyleCnt="2"/>
      <dgm:spPr/>
    </dgm:pt>
    <dgm:pt modelId="{11F259AF-9475-46E3-8245-89047E9EECEA}" type="pres">
      <dgm:prSet presAssocID="{4D25F191-F716-4B64-BB7A-9D65A77B2FCA}" presName="text3" presStyleLbl="fgAcc3" presStyleIdx="1" presStyleCnt="2" custScaleX="237231" custScaleY="296587" custLinFactNeighborX="31257" custLinFactNeighborY="-10090">
        <dgm:presLayoutVars>
          <dgm:chPref val="3"/>
        </dgm:presLayoutVars>
      </dgm:prSet>
      <dgm:spPr/>
      <dgm:t>
        <a:bodyPr/>
        <a:lstStyle/>
        <a:p>
          <a:endParaRPr lang="ru-RU"/>
        </a:p>
      </dgm:t>
    </dgm:pt>
    <dgm:pt modelId="{1AF5502D-61F5-4068-B99A-A9BDEA56ACD3}" type="pres">
      <dgm:prSet presAssocID="{4D25F191-F716-4B64-BB7A-9D65A77B2FCA}" presName="hierChild4" presStyleCnt="0"/>
      <dgm:spPr/>
    </dgm:pt>
  </dgm:ptLst>
  <dgm:cxnLst>
    <dgm:cxn modelId="{AB4EB8B9-F348-4017-BF8E-B12F6ABC5538}" type="presOf" srcId="{311112ED-EF2E-47D3-BD38-B6A101C70935}" destId="{2D6A081E-EDCB-4DEA-82B2-4F91F4E7283E}" srcOrd="0" destOrd="0" presId="urn:microsoft.com/office/officeart/2005/8/layout/hierarchy1"/>
    <dgm:cxn modelId="{D105D66E-07BC-4EE0-909F-7AB5C084D2CD}" srcId="{6B8D5FC8-8802-4EBE-BC23-5CE4EF18869B}" destId="{311112ED-EF2E-47D3-BD38-B6A101C70935}" srcOrd="1" destOrd="0" parTransId="{1FB6325B-E05B-4318-B2B9-308D0C6A33BB}" sibTransId="{882FFB85-D442-4D48-8CE4-383F96A501D9}"/>
    <dgm:cxn modelId="{53B6B77E-B0C0-46C3-BC89-1E23B581A5A1}" srcId="{73CD2E79-ABCE-43C6-962D-E06513579377}" destId="{71BEB257-976C-437C-A345-68026C14F03A}" srcOrd="0" destOrd="0" parTransId="{11E82593-94E7-4160-8F16-1331271F3B59}" sibTransId="{436C5248-8C92-43F7-9A3C-4DB274C3C468}"/>
    <dgm:cxn modelId="{BC09F1E2-07CE-499D-9C4D-A6C57BB41487}" srcId="{9FED718E-2C46-43B3-870C-3AC23B6B335A}" destId="{73CD2E79-ABCE-43C6-962D-E06513579377}" srcOrd="0" destOrd="0" parTransId="{621D6EDB-E12B-4E6D-985D-A86C0D4BC8C8}" sibTransId="{8C8C2F8B-61B4-40A0-9E6B-C27767422B37}"/>
    <dgm:cxn modelId="{D05BF9BE-59D3-46BF-A6C6-55FD2F865C21}" type="presOf" srcId="{6B8D5FC8-8802-4EBE-BC23-5CE4EF18869B}" destId="{D0BFAF71-93CE-4157-8AFE-2360958B4BDE}" srcOrd="0" destOrd="0" presId="urn:microsoft.com/office/officeart/2005/8/layout/hierarchy1"/>
    <dgm:cxn modelId="{5598D330-7DF3-4221-9F2B-E4D7CA483ED6}" srcId="{58095246-517A-4D0C-AB6A-2075AD013E21}" destId="{4D25F191-F716-4B64-BB7A-9D65A77B2FCA}" srcOrd="0" destOrd="0" parTransId="{3E9D41A1-170D-48F0-875E-707F40F315C6}" sibTransId="{39EFF75E-BC90-4C13-9B17-C26C9358515B}"/>
    <dgm:cxn modelId="{A4A01DDC-67B4-402A-9CE7-DB46F5C9CB73}" type="presOf" srcId="{58095246-517A-4D0C-AB6A-2075AD013E21}" destId="{1742C263-3A8B-46C8-870B-6813D9E49749}" srcOrd="0" destOrd="0" presId="urn:microsoft.com/office/officeart/2005/8/layout/hierarchy1"/>
    <dgm:cxn modelId="{1C6DD27D-F7CE-4BBD-87DB-559F55E3CA0E}" type="presOf" srcId="{4D25F191-F716-4B64-BB7A-9D65A77B2FCA}" destId="{11F259AF-9475-46E3-8245-89047E9EECEA}" srcOrd="0" destOrd="0" presId="urn:microsoft.com/office/officeart/2005/8/layout/hierarchy1"/>
    <dgm:cxn modelId="{77FFDBC9-DE7D-48FB-851B-B4D70D93C1F7}" type="presOf" srcId="{4C9149E3-BE7B-4DBF-9F76-6B83CA914C13}" destId="{5DA2A19B-D0CA-4908-9A7E-BE200CD698F1}" srcOrd="0" destOrd="0" presId="urn:microsoft.com/office/officeart/2005/8/layout/hierarchy1"/>
    <dgm:cxn modelId="{D8FC4E99-2574-4655-AB33-4BD16B53B955}" type="presOf" srcId="{3E9D41A1-170D-48F0-875E-707F40F315C6}" destId="{3A66E5BF-5F72-4BEB-A7FC-276962C15D28}" srcOrd="0" destOrd="0" presId="urn:microsoft.com/office/officeart/2005/8/layout/hierarchy1"/>
    <dgm:cxn modelId="{4D2CB47A-77E4-43A4-A5BB-198FECC04C05}" type="presOf" srcId="{621D6EDB-E12B-4E6D-985D-A86C0D4BC8C8}" destId="{60F57F67-E3DC-4855-9E80-F2B2142A7949}" srcOrd="0" destOrd="0" presId="urn:microsoft.com/office/officeart/2005/8/layout/hierarchy1"/>
    <dgm:cxn modelId="{7AC7F35A-7092-405E-8384-5BCD1CF33B89}" srcId="{311112ED-EF2E-47D3-BD38-B6A101C70935}" destId="{58095246-517A-4D0C-AB6A-2075AD013E21}" srcOrd="0" destOrd="0" parTransId="{4C9149E3-BE7B-4DBF-9F76-6B83CA914C13}" sibTransId="{F13F7150-2031-4F02-AC73-505CFC1C5D64}"/>
    <dgm:cxn modelId="{757B29D5-7D2F-43D1-9CCE-55CBD95CE713}" srcId="{6B8D5FC8-8802-4EBE-BC23-5CE4EF18869B}" destId="{9FED718E-2C46-43B3-870C-3AC23B6B335A}" srcOrd="0" destOrd="0" parTransId="{1191BCF7-0895-4404-BDBA-A515CFEAEE15}" sibTransId="{4EF5D679-AC24-43CF-A811-B9DC67C3A863}"/>
    <dgm:cxn modelId="{AC3747C5-D675-4E04-AD7D-92BB36696B78}" type="presOf" srcId="{9FED718E-2C46-43B3-870C-3AC23B6B335A}" destId="{5B11BA66-5F3D-4AF5-B347-4EB6CF1EF24F}" srcOrd="0" destOrd="0" presId="urn:microsoft.com/office/officeart/2005/8/layout/hierarchy1"/>
    <dgm:cxn modelId="{ABE8EAF3-44F1-47C9-AB2A-D77571622138}" type="presOf" srcId="{73CD2E79-ABCE-43C6-962D-E06513579377}" destId="{D209BABF-B0F4-41B4-B398-FA1A99FFAB6B}" srcOrd="0" destOrd="0" presId="urn:microsoft.com/office/officeart/2005/8/layout/hierarchy1"/>
    <dgm:cxn modelId="{A5E892BD-9199-448E-8D17-059012526604}" type="presOf" srcId="{11E82593-94E7-4160-8F16-1331271F3B59}" destId="{5622051D-0DC3-498F-94C0-07A6B6CF8ED9}" srcOrd="0" destOrd="0" presId="urn:microsoft.com/office/officeart/2005/8/layout/hierarchy1"/>
    <dgm:cxn modelId="{0FDDEA21-49A9-4B1A-B58A-CC92CE2BE0BF}" type="presOf" srcId="{71BEB257-976C-437C-A345-68026C14F03A}" destId="{9BA5C0D0-4E4F-463F-B530-2FF28AAB058F}" srcOrd="0" destOrd="0" presId="urn:microsoft.com/office/officeart/2005/8/layout/hierarchy1"/>
    <dgm:cxn modelId="{05C407B5-1B6D-4155-80C3-948C201AA157}" type="presParOf" srcId="{D0BFAF71-93CE-4157-8AFE-2360958B4BDE}" destId="{40B900FE-CB3F-4B26-B02F-3A8868ADDF61}" srcOrd="0" destOrd="0" presId="urn:microsoft.com/office/officeart/2005/8/layout/hierarchy1"/>
    <dgm:cxn modelId="{659AFB4A-3D6C-4F42-BC32-0A4E49F5963C}" type="presParOf" srcId="{40B900FE-CB3F-4B26-B02F-3A8868ADDF61}" destId="{3EDEC89D-7F19-4B87-9133-3EA9890BFBF5}" srcOrd="0" destOrd="0" presId="urn:microsoft.com/office/officeart/2005/8/layout/hierarchy1"/>
    <dgm:cxn modelId="{D459245D-30C2-43C6-B2CC-9724E580D916}" type="presParOf" srcId="{3EDEC89D-7F19-4B87-9133-3EA9890BFBF5}" destId="{2D7A1709-7EB9-471F-A30A-6768A97ED00E}" srcOrd="0" destOrd="0" presId="urn:microsoft.com/office/officeart/2005/8/layout/hierarchy1"/>
    <dgm:cxn modelId="{1E23A971-31E7-4F0C-A7EC-DFD7A2FB62C2}" type="presParOf" srcId="{3EDEC89D-7F19-4B87-9133-3EA9890BFBF5}" destId="{5B11BA66-5F3D-4AF5-B347-4EB6CF1EF24F}" srcOrd="1" destOrd="0" presId="urn:microsoft.com/office/officeart/2005/8/layout/hierarchy1"/>
    <dgm:cxn modelId="{B01BBD57-214F-4AD2-815E-E4896F0927A4}" type="presParOf" srcId="{40B900FE-CB3F-4B26-B02F-3A8868ADDF61}" destId="{C5BB90AB-26E6-40AE-9829-EBD10B3FF8B9}" srcOrd="1" destOrd="0" presId="urn:microsoft.com/office/officeart/2005/8/layout/hierarchy1"/>
    <dgm:cxn modelId="{16B6582D-2BBA-414B-8BBD-509A3E7B4227}" type="presParOf" srcId="{C5BB90AB-26E6-40AE-9829-EBD10B3FF8B9}" destId="{60F57F67-E3DC-4855-9E80-F2B2142A7949}" srcOrd="0" destOrd="0" presId="urn:microsoft.com/office/officeart/2005/8/layout/hierarchy1"/>
    <dgm:cxn modelId="{79C6ED2F-F0E2-4721-844B-131FFFE0CB6E}" type="presParOf" srcId="{C5BB90AB-26E6-40AE-9829-EBD10B3FF8B9}" destId="{634F8B34-765D-43C7-A3F0-05CA037236E7}" srcOrd="1" destOrd="0" presId="urn:microsoft.com/office/officeart/2005/8/layout/hierarchy1"/>
    <dgm:cxn modelId="{95CEFB88-5F71-44E6-B8BA-8DD691DCF7F7}" type="presParOf" srcId="{634F8B34-765D-43C7-A3F0-05CA037236E7}" destId="{283971AC-3C73-4E6D-B5F7-D040D98532B9}" srcOrd="0" destOrd="0" presId="urn:microsoft.com/office/officeart/2005/8/layout/hierarchy1"/>
    <dgm:cxn modelId="{ED24B6A4-D5B8-44A5-AEA5-BFC57139DD36}" type="presParOf" srcId="{283971AC-3C73-4E6D-B5F7-D040D98532B9}" destId="{B9C840C0-D464-48A0-85D9-0D61FCBE5469}" srcOrd="0" destOrd="0" presId="urn:microsoft.com/office/officeart/2005/8/layout/hierarchy1"/>
    <dgm:cxn modelId="{FF10EC7C-0659-4829-8775-AA8938878818}" type="presParOf" srcId="{283971AC-3C73-4E6D-B5F7-D040D98532B9}" destId="{D209BABF-B0F4-41B4-B398-FA1A99FFAB6B}" srcOrd="1" destOrd="0" presId="urn:microsoft.com/office/officeart/2005/8/layout/hierarchy1"/>
    <dgm:cxn modelId="{3C0E37DD-4764-48FF-B478-78C3830646B7}" type="presParOf" srcId="{634F8B34-765D-43C7-A3F0-05CA037236E7}" destId="{71ECA06D-4841-4828-A758-3964391145F3}" srcOrd="1" destOrd="0" presId="urn:microsoft.com/office/officeart/2005/8/layout/hierarchy1"/>
    <dgm:cxn modelId="{AC571C50-F672-49A0-B096-50EAB63BDD04}" type="presParOf" srcId="{71ECA06D-4841-4828-A758-3964391145F3}" destId="{5622051D-0DC3-498F-94C0-07A6B6CF8ED9}" srcOrd="0" destOrd="0" presId="urn:microsoft.com/office/officeart/2005/8/layout/hierarchy1"/>
    <dgm:cxn modelId="{FC3467F7-2A33-4A2E-B6BC-97B6B7100EE1}" type="presParOf" srcId="{71ECA06D-4841-4828-A758-3964391145F3}" destId="{5B2BA380-B151-4531-92A2-80E62B879B71}" srcOrd="1" destOrd="0" presId="urn:microsoft.com/office/officeart/2005/8/layout/hierarchy1"/>
    <dgm:cxn modelId="{4095E397-A428-4EF6-9D03-053A7B635152}" type="presParOf" srcId="{5B2BA380-B151-4531-92A2-80E62B879B71}" destId="{C118622E-C9B9-44D3-AECC-B8D6F825D757}" srcOrd="0" destOrd="0" presId="urn:microsoft.com/office/officeart/2005/8/layout/hierarchy1"/>
    <dgm:cxn modelId="{C6549A26-E591-4C01-AFD0-8439DE4FDDE3}" type="presParOf" srcId="{C118622E-C9B9-44D3-AECC-B8D6F825D757}" destId="{E55F5EA1-D6D4-4655-AC31-020319581EE7}" srcOrd="0" destOrd="0" presId="urn:microsoft.com/office/officeart/2005/8/layout/hierarchy1"/>
    <dgm:cxn modelId="{9005F53A-266D-4953-B826-D4BF73782006}" type="presParOf" srcId="{C118622E-C9B9-44D3-AECC-B8D6F825D757}" destId="{9BA5C0D0-4E4F-463F-B530-2FF28AAB058F}" srcOrd="1" destOrd="0" presId="urn:microsoft.com/office/officeart/2005/8/layout/hierarchy1"/>
    <dgm:cxn modelId="{72312F26-182A-474A-8B46-892E57021E82}" type="presParOf" srcId="{5B2BA380-B151-4531-92A2-80E62B879B71}" destId="{36B7FB29-EC26-421D-B265-14B9E0FF6E0A}" srcOrd="1" destOrd="0" presId="urn:microsoft.com/office/officeart/2005/8/layout/hierarchy1"/>
    <dgm:cxn modelId="{138091B8-A7EF-4EF3-895F-D74B6B65A6BA}" type="presParOf" srcId="{D0BFAF71-93CE-4157-8AFE-2360958B4BDE}" destId="{DA4CDC47-81F6-4275-AD89-D8476D041C1B}" srcOrd="1" destOrd="0" presId="urn:microsoft.com/office/officeart/2005/8/layout/hierarchy1"/>
    <dgm:cxn modelId="{ABBCCDBB-D337-4654-90DF-884BDA342CEB}" type="presParOf" srcId="{DA4CDC47-81F6-4275-AD89-D8476D041C1B}" destId="{BCD00C2D-1DE2-424A-B4B0-280CC804B777}" srcOrd="0" destOrd="0" presId="urn:microsoft.com/office/officeart/2005/8/layout/hierarchy1"/>
    <dgm:cxn modelId="{ABC09EE3-9DC2-469D-BA70-274BDC0991FE}" type="presParOf" srcId="{BCD00C2D-1DE2-424A-B4B0-280CC804B777}" destId="{A50E9A4F-BA77-4681-AC40-46580983C5F6}" srcOrd="0" destOrd="0" presId="urn:microsoft.com/office/officeart/2005/8/layout/hierarchy1"/>
    <dgm:cxn modelId="{FB7B0E45-885D-42C8-B88D-31F27235C796}" type="presParOf" srcId="{BCD00C2D-1DE2-424A-B4B0-280CC804B777}" destId="{2D6A081E-EDCB-4DEA-82B2-4F91F4E7283E}" srcOrd="1" destOrd="0" presId="urn:microsoft.com/office/officeart/2005/8/layout/hierarchy1"/>
    <dgm:cxn modelId="{59BF5360-A44B-4999-9A7B-F2DBDF6F6204}" type="presParOf" srcId="{DA4CDC47-81F6-4275-AD89-D8476D041C1B}" destId="{9C45F99B-C4A6-46CC-BB39-52F6759473B7}" srcOrd="1" destOrd="0" presId="urn:microsoft.com/office/officeart/2005/8/layout/hierarchy1"/>
    <dgm:cxn modelId="{8AAFA8E0-D791-4D8A-8F11-B3BF8033D9D7}" type="presParOf" srcId="{9C45F99B-C4A6-46CC-BB39-52F6759473B7}" destId="{5DA2A19B-D0CA-4908-9A7E-BE200CD698F1}" srcOrd="0" destOrd="0" presId="urn:microsoft.com/office/officeart/2005/8/layout/hierarchy1"/>
    <dgm:cxn modelId="{2782ADAE-A5AC-455D-97DE-E1BC9E0F88EE}" type="presParOf" srcId="{9C45F99B-C4A6-46CC-BB39-52F6759473B7}" destId="{E929CE92-C35A-461F-B76C-63F2EEC7EE46}" srcOrd="1" destOrd="0" presId="urn:microsoft.com/office/officeart/2005/8/layout/hierarchy1"/>
    <dgm:cxn modelId="{376D59F9-0BC2-49CA-80A2-6EDE7560441F}" type="presParOf" srcId="{E929CE92-C35A-461F-B76C-63F2EEC7EE46}" destId="{C58E306C-3F4E-4D80-B5D5-E5F6F54AA084}" srcOrd="0" destOrd="0" presId="urn:microsoft.com/office/officeart/2005/8/layout/hierarchy1"/>
    <dgm:cxn modelId="{273E7557-92E5-41D5-BD28-ACEBD58A713E}" type="presParOf" srcId="{C58E306C-3F4E-4D80-B5D5-E5F6F54AA084}" destId="{A2B279B6-BC6C-425C-93B7-9B409AE1681E}" srcOrd="0" destOrd="0" presId="urn:microsoft.com/office/officeart/2005/8/layout/hierarchy1"/>
    <dgm:cxn modelId="{ECD7AB1F-C06E-4A30-A165-B5FB51205421}" type="presParOf" srcId="{C58E306C-3F4E-4D80-B5D5-E5F6F54AA084}" destId="{1742C263-3A8B-46C8-870B-6813D9E49749}" srcOrd="1" destOrd="0" presId="urn:microsoft.com/office/officeart/2005/8/layout/hierarchy1"/>
    <dgm:cxn modelId="{A148979A-1E44-4689-A64F-F8985EE22EE5}" type="presParOf" srcId="{E929CE92-C35A-461F-B76C-63F2EEC7EE46}" destId="{EF1784B8-4D71-4E92-8E59-0CAA4AFE27E2}" srcOrd="1" destOrd="0" presId="urn:microsoft.com/office/officeart/2005/8/layout/hierarchy1"/>
    <dgm:cxn modelId="{B557D6A9-1610-4D93-809A-668CA4494D19}" type="presParOf" srcId="{EF1784B8-4D71-4E92-8E59-0CAA4AFE27E2}" destId="{3A66E5BF-5F72-4BEB-A7FC-276962C15D28}" srcOrd="0" destOrd="0" presId="urn:microsoft.com/office/officeart/2005/8/layout/hierarchy1"/>
    <dgm:cxn modelId="{03C39787-F834-45A1-8D13-3C736CA7B5A0}" type="presParOf" srcId="{EF1784B8-4D71-4E92-8E59-0CAA4AFE27E2}" destId="{E0154B41-C673-408A-83CF-63D69C64EDC2}" srcOrd="1" destOrd="0" presId="urn:microsoft.com/office/officeart/2005/8/layout/hierarchy1"/>
    <dgm:cxn modelId="{48BF2437-D63B-4B3B-ADE1-EF413E33939F}" type="presParOf" srcId="{E0154B41-C673-408A-83CF-63D69C64EDC2}" destId="{E997E90A-E717-435A-BAE4-065E0C3088E4}" srcOrd="0" destOrd="0" presId="urn:microsoft.com/office/officeart/2005/8/layout/hierarchy1"/>
    <dgm:cxn modelId="{FB69D521-8262-47F7-B30A-2CD754902E49}" type="presParOf" srcId="{E997E90A-E717-435A-BAE4-065E0C3088E4}" destId="{FFCD85F1-9C5E-4C7B-BB29-53242A21D040}" srcOrd="0" destOrd="0" presId="urn:microsoft.com/office/officeart/2005/8/layout/hierarchy1"/>
    <dgm:cxn modelId="{7604D389-331B-462D-A662-F4CB9EEC424A}" type="presParOf" srcId="{E997E90A-E717-435A-BAE4-065E0C3088E4}" destId="{11F259AF-9475-46E3-8245-89047E9EECEA}" srcOrd="1" destOrd="0" presId="urn:microsoft.com/office/officeart/2005/8/layout/hierarchy1"/>
    <dgm:cxn modelId="{34E2F8E5-288D-4EEE-8D78-B6138C91C849}" type="presParOf" srcId="{E0154B41-C673-408A-83CF-63D69C64EDC2}" destId="{1AF5502D-61F5-4068-B99A-A9BDEA56ACD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787CDC-59EC-4298-B7D1-1F05726B7268}" type="doc">
      <dgm:prSet loTypeId="urn:microsoft.com/office/officeart/2005/8/layout/equation1" loCatId="relationship" qsTypeId="urn:microsoft.com/office/officeart/2005/8/quickstyle/simple3" qsCatId="simple" csTypeId="urn:microsoft.com/office/officeart/2005/8/colors/accent1_2" csCatId="accent1" phldr="1"/>
      <dgm:spPr/>
    </dgm:pt>
    <dgm:pt modelId="{2B808743-1884-4F9B-A77D-D46F76E0C259}">
      <dgm:prSet phldrT="[Текст]" custT="1"/>
      <dgm:spPr/>
      <dgm:t>
        <a:bodyPr/>
        <a:lstStyle/>
        <a:p>
          <a:r>
            <a:rPr lang="kk-KZ" sz="2400" b="1" i="1" dirty="0" smtClean="0"/>
            <a:t>Тұрақты шығындар  (FC)</a:t>
          </a:r>
          <a:r>
            <a:rPr lang="kk-KZ" sz="2400" dirty="0" smtClean="0"/>
            <a:t> </a:t>
          </a:r>
          <a:endParaRPr lang="ru-RU" sz="2400" dirty="0"/>
        </a:p>
      </dgm:t>
    </dgm:pt>
    <dgm:pt modelId="{E0591975-EC21-40B1-8C89-E1EE7BF3CB97}" type="parTrans" cxnId="{339C0036-D04D-49C2-8EF2-C86045CE24C5}">
      <dgm:prSet/>
      <dgm:spPr/>
      <dgm:t>
        <a:bodyPr/>
        <a:lstStyle/>
        <a:p>
          <a:endParaRPr lang="ru-RU"/>
        </a:p>
      </dgm:t>
    </dgm:pt>
    <dgm:pt modelId="{29AD06CB-2A9B-4176-97E7-D311DDD26182}" type="sibTrans" cxnId="{339C0036-D04D-49C2-8EF2-C86045CE24C5}">
      <dgm:prSet/>
      <dgm:spPr/>
      <dgm:t>
        <a:bodyPr/>
        <a:lstStyle/>
        <a:p>
          <a:endParaRPr lang="ru-RU"/>
        </a:p>
      </dgm:t>
    </dgm:pt>
    <dgm:pt modelId="{6A39118E-3D7B-4334-9336-1A78F8AFC985}">
      <dgm:prSet phldrT="[Текст]" custT="1"/>
      <dgm:spPr/>
      <dgm:t>
        <a:bodyPr/>
        <a:lstStyle/>
        <a:p>
          <a:r>
            <a:rPr lang="kk-KZ" sz="2400" b="1" i="1" dirty="0" smtClean="0"/>
            <a:t>Өзгермелі шығындар (VC)</a:t>
          </a:r>
          <a:r>
            <a:rPr lang="kk-KZ" sz="2400" b="1" dirty="0" smtClean="0"/>
            <a:t> </a:t>
          </a:r>
          <a:endParaRPr lang="ru-RU" sz="2400" dirty="0"/>
        </a:p>
      </dgm:t>
    </dgm:pt>
    <dgm:pt modelId="{281C6E39-4ACE-4F9F-A92E-6319CE0D646F}" type="parTrans" cxnId="{0CA640E6-6166-400B-87D3-C2BAFB568D55}">
      <dgm:prSet/>
      <dgm:spPr/>
      <dgm:t>
        <a:bodyPr/>
        <a:lstStyle/>
        <a:p>
          <a:endParaRPr lang="ru-RU"/>
        </a:p>
      </dgm:t>
    </dgm:pt>
    <dgm:pt modelId="{415DA47A-AFDC-4CC2-B259-498ADF788403}" type="sibTrans" cxnId="{0CA640E6-6166-400B-87D3-C2BAFB568D55}">
      <dgm:prSet/>
      <dgm:spPr/>
      <dgm:t>
        <a:bodyPr/>
        <a:lstStyle/>
        <a:p>
          <a:endParaRPr lang="ru-RU"/>
        </a:p>
      </dgm:t>
    </dgm:pt>
    <dgm:pt modelId="{E1A3C143-3EA7-4616-A1CF-7AF573DA7341}">
      <dgm:prSet phldrT="[Текст]" custT="1"/>
      <dgm:spPr/>
      <dgm:t>
        <a:bodyPr/>
        <a:lstStyle/>
        <a:p>
          <a:r>
            <a:rPr lang="x-none" sz="2400" b="1" dirty="0" err="1" smtClean="0"/>
            <a:t>Жалпы</a:t>
          </a:r>
          <a:r>
            <a:rPr lang="x-none" sz="2400" b="1" dirty="0" smtClean="0"/>
            <a:t>  </a:t>
          </a:r>
          <a:r>
            <a:rPr lang="x-none" sz="2400" b="1" dirty="0" err="1" smtClean="0"/>
            <a:t>шығындар </a:t>
          </a:r>
          <a:r>
            <a:rPr lang="x-none" sz="2400" b="1" dirty="0" smtClean="0"/>
            <a:t>(ТС)</a:t>
          </a:r>
          <a:endParaRPr lang="ru-RU" sz="2400" b="1" dirty="0"/>
        </a:p>
      </dgm:t>
    </dgm:pt>
    <dgm:pt modelId="{96423E57-CF30-4C92-8ECD-98B5C3669C1F}" type="parTrans" cxnId="{8B43F75C-FB76-4D22-9F58-86655DF83FA1}">
      <dgm:prSet/>
      <dgm:spPr/>
      <dgm:t>
        <a:bodyPr/>
        <a:lstStyle/>
        <a:p>
          <a:endParaRPr lang="ru-RU"/>
        </a:p>
      </dgm:t>
    </dgm:pt>
    <dgm:pt modelId="{C201F28B-3A06-4205-BEC8-E9F40C6E5D0B}" type="sibTrans" cxnId="{8B43F75C-FB76-4D22-9F58-86655DF83FA1}">
      <dgm:prSet/>
      <dgm:spPr/>
      <dgm:t>
        <a:bodyPr/>
        <a:lstStyle/>
        <a:p>
          <a:endParaRPr lang="ru-RU"/>
        </a:p>
      </dgm:t>
    </dgm:pt>
    <dgm:pt modelId="{5E5F5543-5AEE-4080-B63F-55BCFF76ACEA}" type="pres">
      <dgm:prSet presAssocID="{D1787CDC-59EC-4298-B7D1-1F05726B7268}" presName="linearFlow" presStyleCnt="0">
        <dgm:presLayoutVars>
          <dgm:dir/>
          <dgm:resizeHandles val="exact"/>
        </dgm:presLayoutVars>
      </dgm:prSet>
      <dgm:spPr/>
    </dgm:pt>
    <dgm:pt modelId="{4AEE2572-40B5-4B56-83ED-511511F50818}" type="pres">
      <dgm:prSet presAssocID="{2B808743-1884-4F9B-A77D-D46F76E0C259}" presName="node" presStyleLbl="node1" presStyleIdx="0" presStyleCnt="3" custScaleX="115511" custScaleY="212650">
        <dgm:presLayoutVars>
          <dgm:bulletEnabled val="1"/>
        </dgm:presLayoutVars>
      </dgm:prSet>
      <dgm:spPr/>
      <dgm:t>
        <a:bodyPr/>
        <a:lstStyle/>
        <a:p>
          <a:endParaRPr lang="ru-RU"/>
        </a:p>
      </dgm:t>
    </dgm:pt>
    <dgm:pt modelId="{E9C3AED0-682B-489B-898A-E903CC3475A1}" type="pres">
      <dgm:prSet presAssocID="{29AD06CB-2A9B-4176-97E7-D311DDD26182}" presName="spacerL" presStyleCnt="0"/>
      <dgm:spPr/>
    </dgm:pt>
    <dgm:pt modelId="{A3423BB2-8C77-448D-96B9-08E22E7B7207}" type="pres">
      <dgm:prSet presAssocID="{29AD06CB-2A9B-4176-97E7-D311DDD26182}" presName="sibTrans" presStyleLbl="sibTrans2D1" presStyleIdx="0" presStyleCnt="2"/>
      <dgm:spPr/>
      <dgm:t>
        <a:bodyPr/>
        <a:lstStyle/>
        <a:p>
          <a:endParaRPr lang="ru-RU"/>
        </a:p>
      </dgm:t>
    </dgm:pt>
    <dgm:pt modelId="{77FB15A4-A2D1-4989-8C9B-DEC2D0BD6A12}" type="pres">
      <dgm:prSet presAssocID="{29AD06CB-2A9B-4176-97E7-D311DDD26182}" presName="spacerR" presStyleCnt="0"/>
      <dgm:spPr/>
    </dgm:pt>
    <dgm:pt modelId="{4384535D-B6BD-4AED-BC73-3A170B8612DC}" type="pres">
      <dgm:prSet presAssocID="{6A39118E-3D7B-4334-9336-1A78F8AFC985}" presName="node" presStyleLbl="node1" presStyleIdx="1" presStyleCnt="3" custScaleX="108455" custScaleY="210069">
        <dgm:presLayoutVars>
          <dgm:bulletEnabled val="1"/>
        </dgm:presLayoutVars>
      </dgm:prSet>
      <dgm:spPr/>
      <dgm:t>
        <a:bodyPr/>
        <a:lstStyle/>
        <a:p>
          <a:endParaRPr lang="ru-RU"/>
        </a:p>
      </dgm:t>
    </dgm:pt>
    <dgm:pt modelId="{15C4785E-4A32-46FB-ABDB-59E7163456CD}" type="pres">
      <dgm:prSet presAssocID="{415DA47A-AFDC-4CC2-B259-498ADF788403}" presName="spacerL" presStyleCnt="0"/>
      <dgm:spPr/>
    </dgm:pt>
    <dgm:pt modelId="{1ADA46A2-EF33-487E-9106-575FAF60DF6F}" type="pres">
      <dgm:prSet presAssocID="{415DA47A-AFDC-4CC2-B259-498ADF788403}" presName="sibTrans" presStyleLbl="sibTrans2D1" presStyleIdx="1" presStyleCnt="2"/>
      <dgm:spPr/>
      <dgm:t>
        <a:bodyPr/>
        <a:lstStyle/>
        <a:p>
          <a:endParaRPr lang="ru-RU"/>
        </a:p>
      </dgm:t>
    </dgm:pt>
    <dgm:pt modelId="{E6206A2A-7342-4371-B24F-24CA646831E0}" type="pres">
      <dgm:prSet presAssocID="{415DA47A-AFDC-4CC2-B259-498ADF788403}" presName="spacerR" presStyleCnt="0"/>
      <dgm:spPr/>
    </dgm:pt>
    <dgm:pt modelId="{594289F2-5001-477D-9148-70F5243C4E3F}" type="pres">
      <dgm:prSet presAssocID="{E1A3C143-3EA7-4616-A1CF-7AF573DA7341}" presName="node" presStyleLbl="node1" presStyleIdx="2" presStyleCnt="3" custScaleX="128121" custScaleY="191503">
        <dgm:presLayoutVars>
          <dgm:bulletEnabled val="1"/>
        </dgm:presLayoutVars>
      </dgm:prSet>
      <dgm:spPr/>
      <dgm:t>
        <a:bodyPr/>
        <a:lstStyle/>
        <a:p>
          <a:endParaRPr lang="ru-RU"/>
        </a:p>
      </dgm:t>
    </dgm:pt>
  </dgm:ptLst>
  <dgm:cxnLst>
    <dgm:cxn modelId="{1224F0DE-CCB6-4CFC-81C1-EB2F906C5097}" type="presOf" srcId="{415DA47A-AFDC-4CC2-B259-498ADF788403}" destId="{1ADA46A2-EF33-487E-9106-575FAF60DF6F}" srcOrd="0" destOrd="0" presId="urn:microsoft.com/office/officeart/2005/8/layout/equation1"/>
    <dgm:cxn modelId="{8B43F75C-FB76-4D22-9F58-86655DF83FA1}" srcId="{D1787CDC-59EC-4298-B7D1-1F05726B7268}" destId="{E1A3C143-3EA7-4616-A1CF-7AF573DA7341}" srcOrd="2" destOrd="0" parTransId="{96423E57-CF30-4C92-8ECD-98B5C3669C1F}" sibTransId="{C201F28B-3A06-4205-BEC8-E9F40C6E5D0B}"/>
    <dgm:cxn modelId="{EF54CAB2-DF14-4448-9972-37A2F6B62055}" type="presOf" srcId="{2B808743-1884-4F9B-A77D-D46F76E0C259}" destId="{4AEE2572-40B5-4B56-83ED-511511F50818}" srcOrd="0" destOrd="0" presId="urn:microsoft.com/office/officeart/2005/8/layout/equation1"/>
    <dgm:cxn modelId="{519114F5-1995-4887-9064-1C0B84878229}" type="presOf" srcId="{D1787CDC-59EC-4298-B7D1-1F05726B7268}" destId="{5E5F5543-5AEE-4080-B63F-55BCFF76ACEA}" srcOrd="0" destOrd="0" presId="urn:microsoft.com/office/officeart/2005/8/layout/equation1"/>
    <dgm:cxn modelId="{339C0036-D04D-49C2-8EF2-C86045CE24C5}" srcId="{D1787CDC-59EC-4298-B7D1-1F05726B7268}" destId="{2B808743-1884-4F9B-A77D-D46F76E0C259}" srcOrd="0" destOrd="0" parTransId="{E0591975-EC21-40B1-8C89-E1EE7BF3CB97}" sibTransId="{29AD06CB-2A9B-4176-97E7-D311DDD26182}"/>
    <dgm:cxn modelId="{0CA640E6-6166-400B-87D3-C2BAFB568D55}" srcId="{D1787CDC-59EC-4298-B7D1-1F05726B7268}" destId="{6A39118E-3D7B-4334-9336-1A78F8AFC985}" srcOrd="1" destOrd="0" parTransId="{281C6E39-4ACE-4F9F-A92E-6319CE0D646F}" sibTransId="{415DA47A-AFDC-4CC2-B259-498ADF788403}"/>
    <dgm:cxn modelId="{F1C0B65C-5EAF-4775-8011-AB30020831B9}" type="presOf" srcId="{29AD06CB-2A9B-4176-97E7-D311DDD26182}" destId="{A3423BB2-8C77-448D-96B9-08E22E7B7207}" srcOrd="0" destOrd="0" presId="urn:microsoft.com/office/officeart/2005/8/layout/equation1"/>
    <dgm:cxn modelId="{7EECFAAA-E4E7-4871-8938-E46A34321D4B}" type="presOf" srcId="{6A39118E-3D7B-4334-9336-1A78F8AFC985}" destId="{4384535D-B6BD-4AED-BC73-3A170B8612DC}" srcOrd="0" destOrd="0" presId="urn:microsoft.com/office/officeart/2005/8/layout/equation1"/>
    <dgm:cxn modelId="{E54FE5FD-49EB-40DB-A93A-AD3525CC4859}" type="presOf" srcId="{E1A3C143-3EA7-4616-A1CF-7AF573DA7341}" destId="{594289F2-5001-477D-9148-70F5243C4E3F}" srcOrd="0" destOrd="0" presId="urn:microsoft.com/office/officeart/2005/8/layout/equation1"/>
    <dgm:cxn modelId="{8ECC40D6-CC9C-4EA8-A4A0-926104FFF969}" type="presParOf" srcId="{5E5F5543-5AEE-4080-B63F-55BCFF76ACEA}" destId="{4AEE2572-40B5-4B56-83ED-511511F50818}" srcOrd="0" destOrd="0" presId="urn:microsoft.com/office/officeart/2005/8/layout/equation1"/>
    <dgm:cxn modelId="{A6609FB6-5857-4524-8378-E3D1EAAF8F63}" type="presParOf" srcId="{5E5F5543-5AEE-4080-B63F-55BCFF76ACEA}" destId="{E9C3AED0-682B-489B-898A-E903CC3475A1}" srcOrd="1" destOrd="0" presId="urn:microsoft.com/office/officeart/2005/8/layout/equation1"/>
    <dgm:cxn modelId="{D8F4E603-D7FD-42A9-9ACE-F5F7DED46DD9}" type="presParOf" srcId="{5E5F5543-5AEE-4080-B63F-55BCFF76ACEA}" destId="{A3423BB2-8C77-448D-96B9-08E22E7B7207}" srcOrd="2" destOrd="0" presId="urn:microsoft.com/office/officeart/2005/8/layout/equation1"/>
    <dgm:cxn modelId="{FCBB728B-D28A-454C-B6CF-411D778F2099}" type="presParOf" srcId="{5E5F5543-5AEE-4080-B63F-55BCFF76ACEA}" destId="{77FB15A4-A2D1-4989-8C9B-DEC2D0BD6A12}" srcOrd="3" destOrd="0" presId="urn:microsoft.com/office/officeart/2005/8/layout/equation1"/>
    <dgm:cxn modelId="{02C9AA5C-FAEC-47F0-980C-A0A979FC8973}" type="presParOf" srcId="{5E5F5543-5AEE-4080-B63F-55BCFF76ACEA}" destId="{4384535D-B6BD-4AED-BC73-3A170B8612DC}" srcOrd="4" destOrd="0" presId="urn:microsoft.com/office/officeart/2005/8/layout/equation1"/>
    <dgm:cxn modelId="{E4579B38-5637-47F3-A93E-361FEDD0A814}" type="presParOf" srcId="{5E5F5543-5AEE-4080-B63F-55BCFF76ACEA}" destId="{15C4785E-4A32-46FB-ABDB-59E7163456CD}" srcOrd="5" destOrd="0" presId="urn:microsoft.com/office/officeart/2005/8/layout/equation1"/>
    <dgm:cxn modelId="{9AF64D21-0E38-477B-9C70-A25DA10A28C0}" type="presParOf" srcId="{5E5F5543-5AEE-4080-B63F-55BCFF76ACEA}" destId="{1ADA46A2-EF33-487E-9106-575FAF60DF6F}" srcOrd="6" destOrd="0" presId="urn:microsoft.com/office/officeart/2005/8/layout/equation1"/>
    <dgm:cxn modelId="{EC766428-A75C-45F3-ADFC-A0BAF411E020}" type="presParOf" srcId="{5E5F5543-5AEE-4080-B63F-55BCFF76ACEA}" destId="{E6206A2A-7342-4371-B24F-24CA646831E0}" srcOrd="7" destOrd="0" presId="urn:microsoft.com/office/officeart/2005/8/layout/equation1"/>
    <dgm:cxn modelId="{1D032D95-E8FB-421D-AE3C-15D0EC64A884}" type="presParOf" srcId="{5E5F5543-5AEE-4080-B63F-55BCFF76ACEA}" destId="{594289F2-5001-477D-9148-70F5243C4E3F}"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6E5BF-5F72-4BEB-A7FC-276962C15D28}">
      <dsp:nvSpPr>
        <dsp:cNvPr id="0" name=""/>
        <dsp:cNvSpPr/>
      </dsp:nvSpPr>
      <dsp:spPr>
        <a:xfrm>
          <a:off x="6026449" y="2128747"/>
          <a:ext cx="420115" cy="294406"/>
        </a:xfrm>
        <a:custGeom>
          <a:avLst/>
          <a:gdLst/>
          <a:ahLst/>
          <a:cxnLst/>
          <a:rect l="0" t="0" r="0" b="0"/>
          <a:pathLst>
            <a:path>
              <a:moveTo>
                <a:pt x="0" y="0"/>
              </a:moveTo>
              <a:lnTo>
                <a:pt x="0" y="189709"/>
              </a:lnTo>
              <a:lnTo>
                <a:pt x="420115" y="189709"/>
              </a:lnTo>
              <a:lnTo>
                <a:pt x="420115" y="294406"/>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A2A19B-D0CA-4908-9A7E-BE200CD698F1}">
      <dsp:nvSpPr>
        <dsp:cNvPr id="0" name=""/>
        <dsp:cNvSpPr/>
      </dsp:nvSpPr>
      <dsp:spPr>
        <a:xfrm>
          <a:off x="5980729" y="598358"/>
          <a:ext cx="91440" cy="413984"/>
        </a:xfrm>
        <a:custGeom>
          <a:avLst/>
          <a:gdLst/>
          <a:ahLst/>
          <a:cxnLst/>
          <a:rect l="0" t="0" r="0" b="0"/>
          <a:pathLst>
            <a:path>
              <a:moveTo>
                <a:pt x="84495" y="0"/>
              </a:moveTo>
              <a:lnTo>
                <a:pt x="84495" y="309287"/>
              </a:lnTo>
              <a:lnTo>
                <a:pt x="45720" y="309287"/>
              </a:lnTo>
              <a:lnTo>
                <a:pt x="45720" y="413984"/>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22051D-0DC3-498F-94C0-07A6B6CF8ED9}">
      <dsp:nvSpPr>
        <dsp:cNvPr id="0" name=""/>
        <dsp:cNvSpPr/>
      </dsp:nvSpPr>
      <dsp:spPr>
        <a:xfrm>
          <a:off x="1913512" y="2260989"/>
          <a:ext cx="199986" cy="376901"/>
        </a:xfrm>
        <a:custGeom>
          <a:avLst/>
          <a:gdLst/>
          <a:ahLst/>
          <a:cxnLst/>
          <a:rect l="0" t="0" r="0" b="0"/>
          <a:pathLst>
            <a:path>
              <a:moveTo>
                <a:pt x="0" y="0"/>
              </a:moveTo>
              <a:lnTo>
                <a:pt x="0" y="272204"/>
              </a:lnTo>
              <a:lnTo>
                <a:pt x="199986" y="272204"/>
              </a:lnTo>
              <a:lnTo>
                <a:pt x="199986" y="376901"/>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F57F67-E3DC-4855-9E80-F2B2142A7949}">
      <dsp:nvSpPr>
        <dsp:cNvPr id="0" name=""/>
        <dsp:cNvSpPr/>
      </dsp:nvSpPr>
      <dsp:spPr>
        <a:xfrm>
          <a:off x="1913512" y="598358"/>
          <a:ext cx="192628" cy="403901"/>
        </a:xfrm>
        <a:custGeom>
          <a:avLst/>
          <a:gdLst/>
          <a:ahLst/>
          <a:cxnLst/>
          <a:rect l="0" t="0" r="0" b="0"/>
          <a:pathLst>
            <a:path>
              <a:moveTo>
                <a:pt x="192628" y="0"/>
              </a:moveTo>
              <a:lnTo>
                <a:pt x="192628" y="299204"/>
              </a:lnTo>
              <a:lnTo>
                <a:pt x="0" y="299204"/>
              </a:lnTo>
              <a:lnTo>
                <a:pt x="0" y="403901"/>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7A1709-7EB9-471F-A30A-6768A97ED00E}">
      <dsp:nvSpPr>
        <dsp:cNvPr id="0" name=""/>
        <dsp:cNvSpPr/>
      </dsp:nvSpPr>
      <dsp:spPr>
        <a:xfrm>
          <a:off x="332570" y="-119295"/>
          <a:ext cx="3547142" cy="71765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11BA66-5F3D-4AF5-B347-4EB6CF1EF24F}">
      <dsp:nvSpPr>
        <dsp:cNvPr id="0" name=""/>
        <dsp:cNvSpPr/>
      </dsp:nvSpPr>
      <dsp:spPr>
        <a:xfrm>
          <a:off x="458143" y="0"/>
          <a:ext cx="3547142" cy="717653"/>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x-none" sz="2000" b="1" kern="1200" dirty="0" err="1" smtClean="0">
              <a:latin typeface="Times New Roman" panose="02020603050405020304" pitchFamily="18" charset="0"/>
              <a:cs typeface="Times New Roman" panose="02020603050405020304" pitchFamily="18" charset="0"/>
            </a:rPr>
            <a:t>Тұрақты шығындар </a:t>
          </a:r>
          <a:r>
            <a:rPr lang="x-none" sz="2000" b="1" kern="1200" dirty="0" smtClean="0">
              <a:latin typeface="Times New Roman" panose="02020603050405020304" pitchFamily="18" charset="0"/>
              <a:cs typeface="Times New Roman" panose="02020603050405020304" pitchFamily="18" charset="0"/>
            </a:rPr>
            <a:t>(ҒС) </a:t>
          </a:r>
          <a:endParaRPr lang="ru-RU" sz="2000" b="1" kern="1200" dirty="0">
            <a:latin typeface="Times New Roman" panose="02020603050405020304" pitchFamily="18" charset="0"/>
            <a:cs typeface="Times New Roman" panose="02020603050405020304" pitchFamily="18" charset="0"/>
          </a:endParaRPr>
        </a:p>
      </dsp:txBody>
      <dsp:txXfrm>
        <a:off x="479162" y="21019"/>
        <a:ext cx="3505104" cy="675615"/>
      </dsp:txXfrm>
    </dsp:sp>
    <dsp:sp modelId="{B9C840C0-D464-48A0-85D9-0D61FCBE5469}">
      <dsp:nvSpPr>
        <dsp:cNvPr id="0" name=""/>
        <dsp:cNvSpPr/>
      </dsp:nvSpPr>
      <dsp:spPr>
        <a:xfrm>
          <a:off x="-125573" y="1002260"/>
          <a:ext cx="4078172" cy="125872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09BABF-B0F4-41B4-B398-FA1A99FFAB6B}">
      <dsp:nvSpPr>
        <dsp:cNvPr id="0" name=""/>
        <dsp:cNvSpPr/>
      </dsp:nvSpPr>
      <dsp:spPr>
        <a:xfrm>
          <a:off x="0" y="1121555"/>
          <a:ext cx="4078172" cy="125872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x-none" sz="2000" b="1" kern="1200" dirty="0" err="1" smtClean="0">
              <a:latin typeface="Times New Roman" panose="02020603050405020304" pitchFamily="18" charset="0"/>
              <a:cs typeface="Times New Roman" panose="02020603050405020304" pitchFamily="18" charset="0"/>
            </a:rPr>
            <a:t>бұл шығындар өндірілген өнім  көлемінің өзгеруінен тәуелсіз өзгермейтін шығындар</a:t>
          </a:r>
          <a:endParaRPr lang="ru-RU" sz="2000" b="1" kern="1200" dirty="0">
            <a:latin typeface="Times New Roman" panose="02020603050405020304" pitchFamily="18" charset="0"/>
            <a:cs typeface="Times New Roman" panose="02020603050405020304" pitchFamily="18" charset="0"/>
          </a:endParaRPr>
        </a:p>
      </dsp:txBody>
      <dsp:txXfrm>
        <a:off x="36867" y="1158422"/>
        <a:ext cx="4004438" cy="1184995"/>
      </dsp:txXfrm>
    </dsp:sp>
    <dsp:sp modelId="{E55F5EA1-D6D4-4655-AC31-020319581EE7}">
      <dsp:nvSpPr>
        <dsp:cNvPr id="0" name=""/>
        <dsp:cNvSpPr/>
      </dsp:nvSpPr>
      <dsp:spPr>
        <a:xfrm>
          <a:off x="179658" y="2637890"/>
          <a:ext cx="3867679" cy="245612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A5C0D0-4E4F-463F-B530-2FF28AAB058F}">
      <dsp:nvSpPr>
        <dsp:cNvPr id="0" name=""/>
        <dsp:cNvSpPr/>
      </dsp:nvSpPr>
      <dsp:spPr>
        <a:xfrm>
          <a:off x="305232" y="2757186"/>
          <a:ext cx="3867679" cy="245612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anose="02020603050405020304" pitchFamily="18" charset="0"/>
              <a:cs typeface="Times New Roman" panose="02020603050405020304" pitchFamily="18" charset="0"/>
            </a:rPr>
            <a:t>облигациялық заем, міндетті төлемдер, ренталық төлемдер; ғимараттар мен жабдықтардың амортизациялық төлемдерінің бөлшегі; сақтандыру жарналары, жұмысшылардың еңбек ақысы т.б</a:t>
          </a:r>
          <a:endParaRPr lang="ru-RU" sz="2000" b="1" kern="1200" dirty="0">
            <a:latin typeface="Times New Roman" panose="02020603050405020304" pitchFamily="18" charset="0"/>
            <a:cs typeface="Times New Roman" panose="02020603050405020304" pitchFamily="18" charset="0"/>
          </a:endParaRPr>
        </a:p>
      </dsp:txBody>
      <dsp:txXfrm>
        <a:off x="377170" y="2829124"/>
        <a:ext cx="3723803" cy="2312251"/>
      </dsp:txXfrm>
    </dsp:sp>
    <dsp:sp modelId="{A50E9A4F-BA77-4681-AC40-46580983C5F6}">
      <dsp:nvSpPr>
        <dsp:cNvPr id="0" name=""/>
        <dsp:cNvSpPr/>
      </dsp:nvSpPr>
      <dsp:spPr>
        <a:xfrm>
          <a:off x="4128922" y="-119295"/>
          <a:ext cx="3872607" cy="71765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6A081E-EDCB-4DEA-82B2-4F91F4E7283E}">
      <dsp:nvSpPr>
        <dsp:cNvPr id="0" name=""/>
        <dsp:cNvSpPr/>
      </dsp:nvSpPr>
      <dsp:spPr>
        <a:xfrm>
          <a:off x="4254495" y="0"/>
          <a:ext cx="3872607" cy="717653"/>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x-none" sz="2000" b="1" kern="1200" dirty="0" err="1" smtClean="0">
              <a:latin typeface="Times New Roman" panose="02020603050405020304" pitchFamily="18" charset="0"/>
              <a:cs typeface="Times New Roman" panose="02020603050405020304" pitchFamily="18" charset="0"/>
            </a:rPr>
            <a:t>Өзгермелі шығындар </a:t>
          </a:r>
          <a:r>
            <a:rPr lang="x-none" sz="2000" b="1" kern="1200" dirty="0" smtClean="0">
              <a:latin typeface="Times New Roman" panose="02020603050405020304" pitchFamily="18" charset="0"/>
              <a:cs typeface="Times New Roman" panose="02020603050405020304" pitchFamily="18" charset="0"/>
            </a:rPr>
            <a:t>(</a:t>
          </a:r>
          <a:r>
            <a:rPr lang="en-US" sz="2000" b="1" kern="1200" dirty="0" smtClean="0">
              <a:latin typeface="Times New Roman" panose="02020603050405020304" pitchFamily="18" charset="0"/>
              <a:cs typeface="Times New Roman" panose="02020603050405020304" pitchFamily="18" charset="0"/>
            </a:rPr>
            <a:t>V</a:t>
          </a:r>
          <a:r>
            <a:rPr lang="x-none" sz="2000" b="1" kern="1200" dirty="0" smtClean="0">
              <a:latin typeface="Times New Roman" panose="02020603050405020304" pitchFamily="18" charset="0"/>
              <a:cs typeface="Times New Roman" panose="02020603050405020304" pitchFamily="18" charset="0"/>
            </a:rPr>
            <a:t>С)</a:t>
          </a:r>
          <a:endParaRPr lang="ru-RU" sz="2000" b="1" kern="1200" dirty="0">
            <a:latin typeface="Times New Roman" panose="02020603050405020304" pitchFamily="18" charset="0"/>
            <a:cs typeface="Times New Roman" panose="02020603050405020304" pitchFamily="18" charset="0"/>
          </a:endParaRPr>
        </a:p>
      </dsp:txBody>
      <dsp:txXfrm>
        <a:off x="4275514" y="21019"/>
        <a:ext cx="3830569" cy="675615"/>
      </dsp:txXfrm>
    </dsp:sp>
    <dsp:sp modelId="{A2B279B6-BC6C-425C-93B7-9B409AE1681E}">
      <dsp:nvSpPr>
        <dsp:cNvPr id="0" name=""/>
        <dsp:cNvSpPr/>
      </dsp:nvSpPr>
      <dsp:spPr>
        <a:xfrm>
          <a:off x="4336872" y="1012343"/>
          <a:ext cx="3379155" cy="111640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42C263-3A8B-46C8-870B-6813D9E49749}">
      <dsp:nvSpPr>
        <dsp:cNvPr id="0" name=""/>
        <dsp:cNvSpPr/>
      </dsp:nvSpPr>
      <dsp:spPr>
        <a:xfrm>
          <a:off x="4462445" y="1131638"/>
          <a:ext cx="3379155" cy="1116403"/>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x-none" sz="2000" b="1" kern="1200" dirty="0" err="1" smtClean="0">
              <a:latin typeface="Times New Roman" panose="02020603050405020304" pitchFamily="18" charset="0"/>
              <a:cs typeface="Times New Roman" panose="02020603050405020304" pitchFamily="18" charset="0"/>
            </a:rPr>
            <a:t>өндірілген өнім  көлем  өзгерген сайын</a:t>
          </a:r>
          <a:r>
            <a:rPr lang="x-none" sz="2000" b="1" kern="1200" dirty="0" smtClean="0">
              <a:latin typeface="Times New Roman" panose="02020603050405020304" pitchFamily="18" charset="0"/>
              <a:cs typeface="Times New Roman" panose="02020603050405020304" pitchFamily="18" charset="0"/>
            </a:rPr>
            <a:t> </a:t>
          </a:r>
          <a:r>
            <a:rPr lang="x-none" sz="2000" b="1" kern="1200" dirty="0" err="1" smtClean="0">
              <a:latin typeface="Times New Roman" panose="02020603050405020304" pitchFamily="18" charset="0"/>
              <a:cs typeface="Times New Roman" panose="02020603050405020304" pitchFamily="18" charset="0"/>
            </a:rPr>
            <a:t>өзгеріп отырады</a:t>
          </a:r>
          <a:endParaRPr lang="ru-RU" sz="2000" b="1" kern="1200" dirty="0">
            <a:latin typeface="Times New Roman" panose="02020603050405020304" pitchFamily="18" charset="0"/>
            <a:cs typeface="Times New Roman" panose="02020603050405020304" pitchFamily="18" charset="0"/>
          </a:endParaRPr>
        </a:p>
      </dsp:txBody>
      <dsp:txXfrm>
        <a:off x="4495143" y="1164336"/>
        <a:ext cx="3313759" cy="1051007"/>
      </dsp:txXfrm>
    </dsp:sp>
    <dsp:sp modelId="{FFCD85F1-9C5E-4C7B-BB29-53242A21D040}">
      <dsp:nvSpPr>
        <dsp:cNvPr id="0" name=""/>
        <dsp:cNvSpPr/>
      </dsp:nvSpPr>
      <dsp:spPr>
        <a:xfrm>
          <a:off x="5106016" y="2423154"/>
          <a:ext cx="2681098" cy="21284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F259AF-9475-46E3-8245-89047E9EECEA}">
      <dsp:nvSpPr>
        <dsp:cNvPr id="0" name=""/>
        <dsp:cNvSpPr/>
      </dsp:nvSpPr>
      <dsp:spPr>
        <a:xfrm>
          <a:off x="5231589" y="2542449"/>
          <a:ext cx="2681098" cy="2128468"/>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b="0" kern="1200" dirty="0" smtClean="0">
              <a:latin typeface="Times New Roman" panose="02020603050405020304" pitchFamily="18" charset="0"/>
              <a:cs typeface="Times New Roman" panose="02020603050405020304" pitchFamily="18" charset="0"/>
            </a:rPr>
            <a:t>жалақы, шикізат отын, көлік қызметіне, электр жүйесіне шығындар</a:t>
          </a:r>
          <a:endParaRPr lang="ru-RU" sz="2400" b="0" kern="1200" dirty="0">
            <a:latin typeface="Times New Roman" panose="02020603050405020304" pitchFamily="18" charset="0"/>
            <a:cs typeface="Times New Roman" panose="02020603050405020304" pitchFamily="18" charset="0"/>
          </a:endParaRPr>
        </a:p>
      </dsp:txBody>
      <dsp:txXfrm>
        <a:off x="5293930" y="2604790"/>
        <a:ext cx="2556416" cy="20037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E2572-40B5-4B56-83ED-511511F50818}">
      <dsp:nvSpPr>
        <dsp:cNvPr id="0" name=""/>
        <dsp:cNvSpPr/>
      </dsp:nvSpPr>
      <dsp:spPr>
        <a:xfrm>
          <a:off x="1426" y="1274629"/>
          <a:ext cx="1979102" cy="3643429"/>
        </a:xfrm>
        <a:prstGeom prst="ellipse">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kk-KZ" sz="2400" b="1" i="1" kern="1200" dirty="0" smtClean="0"/>
            <a:t>Тұрақты шығындар  (FC)</a:t>
          </a:r>
          <a:r>
            <a:rPr lang="kk-KZ" sz="2400" kern="1200" dirty="0" smtClean="0"/>
            <a:t> </a:t>
          </a:r>
          <a:endParaRPr lang="ru-RU" sz="2400" kern="1200" dirty="0"/>
        </a:p>
      </dsp:txBody>
      <dsp:txXfrm>
        <a:off x="291259" y="1808197"/>
        <a:ext cx="1399436" cy="2576293"/>
      </dsp:txXfrm>
    </dsp:sp>
    <dsp:sp modelId="{A3423BB2-8C77-448D-96B9-08E22E7B7207}">
      <dsp:nvSpPr>
        <dsp:cNvPr id="0" name=""/>
        <dsp:cNvSpPr/>
      </dsp:nvSpPr>
      <dsp:spPr>
        <a:xfrm>
          <a:off x="2119652" y="2599473"/>
          <a:ext cx="993740" cy="993740"/>
        </a:xfrm>
        <a:prstGeom prst="mathPlus">
          <a:avLst/>
        </a:prstGeom>
        <a:gradFill rotWithShape="0">
          <a:gsLst>
            <a:gs pos="0">
              <a:schemeClr val="accent1">
                <a:tint val="60000"/>
                <a:hueOff val="0"/>
                <a:satOff val="0"/>
                <a:lumOff val="0"/>
                <a:alphaOff val="0"/>
                <a:tint val="60000"/>
                <a:lumMod val="104000"/>
              </a:schemeClr>
            </a:gs>
            <a:gs pos="100000">
              <a:schemeClr val="accent1">
                <a:tint val="60000"/>
                <a:hueOff val="0"/>
                <a:satOff val="0"/>
                <a:lumOff val="0"/>
                <a:alphaOff val="0"/>
                <a:tint val="84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p>
      </dsp:txBody>
      <dsp:txXfrm>
        <a:off x="2251372" y="2979479"/>
        <a:ext cx="730300" cy="233728"/>
      </dsp:txXfrm>
    </dsp:sp>
    <dsp:sp modelId="{4384535D-B6BD-4AED-BC73-3A170B8612DC}">
      <dsp:nvSpPr>
        <dsp:cNvPr id="0" name=""/>
        <dsp:cNvSpPr/>
      </dsp:nvSpPr>
      <dsp:spPr>
        <a:xfrm>
          <a:off x="3252516" y="1296739"/>
          <a:ext cx="1858209" cy="3599208"/>
        </a:xfrm>
        <a:prstGeom prst="ellipse">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kk-KZ" sz="2400" b="1" i="1" kern="1200" dirty="0" smtClean="0"/>
            <a:t>Өзгермелі шығындар (VC)</a:t>
          </a:r>
          <a:r>
            <a:rPr lang="kk-KZ" sz="2400" b="1" kern="1200" dirty="0" smtClean="0"/>
            <a:t> </a:t>
          </a:r>
          <a:endParaRPr lang="ru-RU" sz="2400" kern="1200" dirty="0"/>
        </a:p>
      </dsp:txBody>
      <dsp:txXfrm>
        <a:off x="3524644" y="1823831"/>
        <a:ext cx="1313953" cy="2545024"/>
      </dsp:txXfrm>
    </dsp:sp>
    <dsp:sp modelId="{1ADA46A2-EF33-487E-9106-575FAF60DF6F}">
      <dsp:nvSpPr>
        <dsp:cNvPr id="0" name=""/>
        <dsp:cNvSpPr/>
      </dsp:nvSpPr>
      <dsp:spPr>
        <a:xfrm>
          <a:off x="5249849" y="2599473"/>
          <a:ext cx="993740" cy="993740"/>
        </a:xfrm>
        <a:prstGeom prst="mathEqual">
          <a:avLst/>
        </a:prstGeom>
        <a:gradFill rotWithShape="0">
          <a:gsLst>
            <a:gs pos="0">
              <a:schemeClr val="accent1">
                <a:tint val="60000"/>
                <a:hueOff val="0"/>
                <a:satOff val="0"/>
                <a:lumOff val="0"/>
                <a:alphaOff val="0"/>
                <a:tint val="60000"/>
                <a:lumMod val="104000"/>
              </a:schemeClr>
            </a:gs>
            <a:gs pos="100000">
              <a:schemeClr val="accent1">
                <a:tint val="60000"/>
                <a:hueOff val="0"/>
                <a:satOff val="0"/>
                <a:lumOff val="0"/>
                <a:alphaOff val="0"/>
                <a:tint val="84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822450">
            <a:lnSpc>
              <a:spcPct val="90000"/>
            </a:lnSpc>
            <a:spcBef>
              <a:spcPct val="0"/>
            </a:spcBef>
            <a:spcAft>
              <a:spcPct val="35000"/>
            </a:spcAft>
          </a:pPr>
          <a:endParaRPr lang="ru-RU" sz="4100" kern="1200"/>
        </a:p>
      </dsp:txBody>
      <dsp:txXfrm>
        <a:off x="5381569" y="2804183"/>
        <a:ext cx="730300" cy="584320"/>
      </dsp:txXfrm>
    </dsp:sp>
    <dsp:sp modelId="{594289F2-5001-477D-9148-70F5243C4E3F}">
      <dsp:nvSpPr>
        <dsp:cNvPr id="0" name=""/>
        <dsp:cNvSpPr/>
      </dsp:nvSpPr>
      <dsp:spPr>
        <a:xfrm>
          <a:off x="6382713" y="1455789"/>
          <a:ext cx="2195155" cy="3281108"/>
        </a:xfrm>
        <a:prstGeom prst="ellipse">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x-none" sz="2400" b="1" kern="1200" dirty="0" err="1" smtClean="0"/>
            <a:t>Жалпы</a:t>
          </a:r>
          <a:r>
            <a:rPr lang="x-none" sz="2400" b="1" kern="1200" dirty="0" smtClean="0"/>
            <a:t>  </a:t>
          </a:r>
          <a:r>
            <a:rPr lang="x-none" sz="2400" b="1" kern="1200" dirty="0" err="1" smtClean="0"/>
            <a:t>шығындар </a:t>
          </a:r>
          <a:r>
            <a:rPr lang="x-none" sz="2400" b="1" kern="1200" dirty="0" smtClean="0"/>
            <a:t>(ТС)</a:t>
          </a:r>
          <a:endParaRPr lang="ru-RU" sz="2400" b="1" kern="1200" dirty="0"/>
        </a:p>
      </dsp:txBody>
      <dsp:txXfrm>
        <a:off x="6704186" y="1936296"/>
        <a:ext cx="1552209" cy="232009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a:xfrm>
            <a:off x="3623733" y="6117336"/>
            <a:ext cx="3609438" cy="365125"/>
          </a:xfrm>
        </p:spPr>
        <p:txBody>
          <a:bodyPr/>
          <a:lstStyle/>
          <a:p>
            <a:endParaRPr lang="ru-RU"/>
          </a:p>
        </p:txBody>
      </p:sp>
      <p:sp>
        <p:nvSpPr>
          <p:cNvPr id="6" name="Slide Number Placeholder 5"/>
          <p:cNvSpPr>
            <a:spLocks noGrp="1"/>
          </p:cNvSpPr>
          <p:nvPr>
            <p:ph type="sldNum" sz="quarter" idx="12"/>
          </p:nvPr>
        </p:nvSpPr>
        <p:spPr>
          <a:xfrm>
            <a:off x="8275320" y="6117336"/>
            <a:ext cx="411480" cy="365125"/>
          </a:xfrm>
        </p:spPr>
        <p:txBody>
          <a:bodyPr/>
          <a:lstStyle/>
          <a:p>
            <a:fld id="{725C68B6-61C2-468F-89AB-4B9F7531AA68}" type="slidenum">
              <a:rPr lang="ru-RU" smtClean="0"/>
              <a:pPr/>
              <a:t>‹#›</a:t>
            </a:fld>
            <a:endParaRPr lang="ru-RU"/>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101671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a:xfrm>
            <a:off x="1972647" y="6108173"/>
            <a:ext cx="5314517" cy="365125"/>
          </a:xfrm>
        </p:spPr>
        <p:txBody>
          <a:bodyPr/>
          <a:lstStyle/>
          <a:p>
            <a:endParaRPr lang="ru-RU"/>
          </a:p>
        </p:txBody>
      </p:sp>
      <p:sp>
        <p:nvSpPr>
          <p:cNvPr id="6" name="Slide Number Placeholder 5"/>
          <p:cNvSpPr>
            <a:spLocks noGrp="1"/>
          </p:cNvSpPr>
          <p:nvPr>
            <p:ph type="sldNum" sz="quarter" idx="12"/>
          </p:nvPr>
        </p:nvSpPr>
        <p:spPr>
          <a:xfrm>
            <a:off x="8258967" y="6108173"/>
            <a:ext cx="427833"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3131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8273317" y="6116070"/>
            <a:ext cx="413483"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132878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84043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787625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817111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928905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6128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2670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076059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6462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54554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482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3775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10643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95572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76675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106E36-FD25-4E2D-B0AA-010F637433A0}" type="datetimeFigureOut">
              <a:rPr lang="ru-RU" smtClean="0"/>
              <a:pPr/>
              <a:t>09.12.2021</a:t>
            </a:fld>
            <a:endParaRPr lang="ru-RU"/>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45416651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611560" y="1988840"/>
            <a:ext cx="8229600" cy="2520280"/>
          </a:xfrm>
        </p:spPr>
        <p:txBody>
          <a:bodyPr>
            <a:normAutofit/>
          </a:bodyPr>
          <a:lstStyle/>
          <a:p>
            <a:pPr algn="ctr">
              <a:buNone/>
            </a:pPr>
            <a:r>
              <a:rPr lang="kk-KZ" sz="4400" b="1" i="1" cap="all" dirty="0" smtClean="0">
                <a:latin typeface="Times New Roman" panose="02020603050405020304" pitchFamily="18" charset="0"/>
                <a:cs typeface="Times New Roman" panose="02020603050405020304" pitchFamily="18" charset="0"/>
              </a:rPr>
              <a:t>Өндіріс шығындары және фирма табысы</a:t>
            </a:r>
            <a:endParaRPr lang="ru-RU" sz="4400" i="1" dirty="0" smtClean="0">
              <a:latin typeface="Times New Roman" panose="02020603050405020304" pitchFamily="18" charset="0"/>
              <a:cs typeface="Times New Roman" panose="02020603050405020304" pitchFamily="18" charset="0"/>
            </a:endParaRPr>
          </a:p>
          <a:p>
            <a:pPr>
              <a:buNone/>
            </a:pPr>
            <a:r>
              <a:rPr lang="kk-KZ" sz="4400" b="1" cap="all" dirty="0" smtClean="0"/>
              <a:t> </a:t>
            </a:r>
            <a:endParaRPr lang="ru-RU" sz="4400" dirty="0" smtClean="0"/>
          </a:p>
          <a:p>
            <a:pPr marL="0" indent="0">
              <a:buNone/>
            </a:pP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99592" y="188641"/>
            <a:ext cx="7787208" cy="3168351"/>
          </a:xfrm>
        </p:spPr>
        <p:txBody>
          <a:bodyPr>
            <a:normAutofit/>
          </a:bodyPr>
          <a:lstStyle/>
          <a:p>
            <a:pPr marL="0" indent="0" algn="ctr">
              <a:spcBef>
                <a:spcPts val="0"/>
              </a:spcBef>
              <a:buNone/>
            </a:pPr>
            <a:r>
              <a:rPr lang="en-US" sz="4000" dirty="0" smtClean="0"/>
              <a:t> </a:t>
            </a:r>
            <a:r>
              <a:rPr lang="kk-KZ" sz="4000" b="1" dirty="0" smtClean="0">
                <a:latin typeface="Times New Roman" panose="02020603050405020304" pitchFamily="18" charset="0"/>
                <a:cs typeface="Times New Roman" panose="02020603050405020304" pitchFamily="18" charset="0"/>
              </a:rPr>
              <a:t>Шығындар</a:t>
            </a:r>
            <a:r>
              <a:rPr lang="kk-KZ" sz="4000" dirty="0" smtClean="0">
                <a:latin typeface="Times New Roman" panose="02020603050405020304" pitchFamily="18" charset="0"/>
                <a:cs typeface="Times New Roman" panose="02020603050405020304" pitchFamily="18" charset="0"/>
              </a:rPr>
              <a:t> - қандай да бір өндіріс көлемін өндіруге жұмсалған өндіріс факторларының ақшалай құнын алуға болады. </a:t>
            </a:r>
            <a:endParaRPr lang="ru-RU" sz="4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195736" y="3645024"/>
            <a:ext cx="5178152" cy="291271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5818658"/>
          </a:xfrm>
        </p:spPr>
        <p:txBody>
          <a:bodyPr>
            <a:noAutofit/>
          </a:bodyPr>
          <a:lstStyle/>
          <a:p>
            <a:r>
              <a:rPr lang="kk-KZ" sz="2400" b="1" dirty="0">
                <a:latin typeface="Times New Roman" panose="02020603050405020304" pitchFamily="18" charset="0"/>
                <a:cs typeface="Times New Roman" panose="02020603050405020304" pitchFamily="18" charset="0"/>
              </a:rPr>
              <a:t>Өндіріс шығындары – </a:t>
            </a:r>
            <a:r>
              <a:rPr lang="kk-KZ" sz="2400" dirty="0">
                <a:latin typeface="Times New Roman" panose="02020603050405020304" pitchFamily="18" charset="0"/>
                <a:cs typeface="Times New Roman" panose="02020603050405020304" pitchFamily="18" charset="0"/>
              </a:rPr>
              <a:t>бұл фирманың өндіріс </a:t>
            </a:r>
            <a:r>
              <a:rPr lang="kk-KZ" sz="2400" dirty="0" smtClean="0">
                <a:latin typeface="Times New Roman" panose="02020603050405020304" pitchFamily="18" charset="0"/>
                <a:cs typeface="Times New Roman" panose="02020603050405020304" pitchFamily="18" charset="0"/>
              </a:rPr>
              <a:t>факторларын тартумен </a:t>
            </a:r>
            <a:r>
              <a:rPr lang="kk-KZ" sz="2400" dirty="0">
                <a:latin typeface="Times New Roman" panose="02020603050405020304" pitchFamily="18" charset="0"/>
                <a:cs typeface="Times New Roman" panose="02020603050405020304" pitchFamily="18" charset="0"/>
              </a:rPr>
              <a:t>және оларды пайдаланумен байланысты әртүрлі жұмсалымдардың ақшалай көрінісі</a:t>
            </a:r>
            <a:r>
              <a:rPr lang="kk-KZ" sz="2400" dirty="0" smtClean="0">
                <a:latin typeface="Times New Roman" panose="02020603050405020304" pitchFamily="18" charset="0"/>
                <a:cs typeface="Times New Roman" panose="02020603050405020304" pitchFamily="18" charset="0"/>
              </a:rPr>
              <a:t>.</a:t>
            </a:r>
            <a:br>
              <a:rPr lang="kk-KZ" sz="2400" dirty="0" smtClean="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
            </a:r>
            <a:br>
              <a:rPr lang="kk-KZ" sz="2400" dirty="0">
                <a:latin typeface="Times New Roman" panose="02020603050405020304" pitchFamily="18" charset="0"/>
                <a:cs typeface="Times New Roman" panose="02020603050405020304" pitchFamily="18" charset="0"/>
              </a:rPr>
            </a:br>
            <a:r>
              <a:rPr lang="kk-KZ" sz="2400" b="1" dirty="0" smtClean="0">
                <a:latin typeface="Times New Roman" panose="02020603050405020304" pitchFamily="18" charset="0"/>
                <a:cs typeface="Times New Roman" panose="02020603050405020304" pitchFamily="18" charset="0"/>
              </a:rPr>
              <a:t>Бухгалтерлік шығындар </a:t>
            </a:r>
            <a:r>
              <a:rPr lang="kk-KZ" sz="2400" dirty="0">
                <a:latin typeface="Times New Roman" panose="02020603050405020304" pitchFamily="18" charset="0"/>
                <a:cs typeface="Times New Roman" panose="02020603050405020304" pitchFamily="18" charset="0"/>
              </a:rPr>
              <a:t>фирма қызметінің нәтижесін шығарумен, </a:t>
            </a:r>
            <a:r>
              <a:rPr lang="kk-KZ" sz="2400" dirty="0" smtClean="0">
                <a:latin typeface="Times New Roman" panose="02020603050405020304" pitchFamily="18" charset="0"/>
                <a:cs typeface="Times New Roman" panose="02020603050405020304" pitchFamily="18" charset="0"/>
              </a:rPr>
              <a:t>айқын қалыптасқан </a:t>
            </a:r>
            <a:r>
              <a:rPr lang="kk-KZ" sz="2400" dirty="0">
                <a:latin typeface="Times New Roman" panose="02020603050405020304" pitchFamily="18" charset="0"/>
                <a:cs typeface="Times New Roman" panose="02020603050405020304" pitchFamily="18" charset="0"/>
              </a:rPr>
              <a:t>шығындарды анықтаумен байланысты болып табылады. </a:t>
            </a:r>
            <a:r>
              <a:rPr lang="kk-KZ" sz="2400" dirty="0" smtClean="0">
                <a:latin typeface="Times New Roman" panose="02020603050405020304" pitchFamily="18" charset="0"/>
                <a:cs typeface="Times New Roman" panose="02020603050405020304" pitchFamily="18" charset="0"/>
              </a:rPr>
              <a:t/>
            </a:r>
            <a:br>
              <a:rPr lang="kk-KZ" sz="2400" dirty="0" smtClean="0">
                <a:latin typeface="Times New Roman" panose="02020603050405020304" pitchFamily="18" charset="0"/>
                <a:cs typeface="Times New Roman" panose="02020603050405020304" pitchFamily="18" charset="0"/>
              </a:rPr>
            </a:br>
            <a:r>
              <a:rPr lang="kk-KZ" sz="2400" b="1" dirty="0">
                <a:latin typeface="Times New Roman" panose="02020603050405020304" pitchFamily="18" charset="0"/>
                <a:cs typeface="Times New Roman" panose="02020603050405020304" pitchFamily="18" charset="0"/>
              </a:rPr>
              <a:t/>
            </a:r>
            <a:br>
              <a:rPr lang="kk-KZ" sz="2400" b="1" dirty="0">
                <a:latin typeface="Times New Roman" panose="02020603050405020304" pitchFamily="18" charset="0"/>
                <a:cs typeface="Times New Roman" panose="02020603050405020304" pitchFamily="18" charset="0"/>
              </a:rPr>
            </a:br>
            <a:r>
              <a:rPr lang="kk-KZ" sz="2400" b="1" dirty="0">
                <a:latin typeface="Times New Roman" panose="02020603050405020304" pitchFamily="18" charset="0"/>
                <a:cs typeface="Times New Roman" panose="02020603050405020304" pitchFamily="18" charset="0"/>
              </a:rPr>
              <a:t>Экономикалық шығындар </a:t>
            </a:r>
            <a:r>
              <a:rPr lang="kk-KZ" sz="2400" dirty="0">
                <a:latin typeface="Times New Roman" panose="02020603050405020304" pitchFamily="18" charset="0"/>
                <a:cs typeface="Times New Roman" panose="02020603050405020304" pitchFamily="18" charset="0"/>
              </a:rPr>
              <a:t>фирма қызметінде қолданылатын өндіріс факторларын алдағы уақытта балама </a:t>
            </a:r>
            <a:r>
              <a:rPr lang="kk-KZ" sz="2400" dirty="0" smtClean="0">
                <a:latin typeface="Times New Roman" panose="02020603050405020304" pitchFamily="18" charset="0"/>
                <a:cs typeface="Times New Roman" panose="02020603050405020304" pitchFamily="18" charset="0"/>
              </a:rPr>
              <a:t>жолдармен қаншалықты </a:t>
            </a:r>
            <a:r>
              <a:rPr lang="kk-KZ" sz="2400" dirty="0">
                <a:latin typeface="Times New Roman" panose="02020603050405020304" pitchFamily="18" charset="0"/>
                <a:cs typeface="Times New Roman" panose="02020603050405020304" pitchFamily="18" charset="0"/>
              </a:rPr>
              <a:t>тиімді пайдалануға болатындығын көрсетеді</a:t>
            </a:r>
            <a:r>
              <a:rPr lang="kk-KZ"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982133" y="188640"/>
            <a:ext cx="7704667" cy="2304255"/>
          </a:xfrm>
        </p:spPr>
        <p:txBody>
          <a:bodyPr>
            <a:normAutofit fontScale="90000"/>
          </a:bodyPr>
          <a:lstStyle/>
          <a:p>
            <a:r>
              <a:rPr lang="kk-KZ" sz="3600" b="1" dirty="0">
                <a:latin typeface="Times New Roman" panose="02020603050405020304" pitchFamily="18" charset="0"/>
                <a:cs typeface="Times New Roman" panose="02020603050405020304" pitchFamily="18" charset="0"/>
              </a:rPr>
              <a:t>Баламалы шығындар </a:t>
            </a:r>
            <a:r>
              <a:rPr lang="kk-KZ" sz="3600" dirty="0">
                <a:latin typeface="Times New Roman" panose="02020603050405020304" pitchFamily="18" charset="0"/>
                <a:cs typeface="Times New Roman" panose="02020603050405020304" pitchFamily="18" charset="0"/>
              </a:rPr>
              <a:t>немесе таңдау шығындары – </a:t>
            </a:r>
            <a:r>
              <a:rPr lang="kk-KZ" sz="3600" dirty="0" smtClean="0">
                <a:latin typeface="Times New Roman" panose="02020603050405020304" pitchFamily="18" charset="0"/>
                <a:cs typeface="Times New Roman" panose="02020603050405020304" pitchFamily="18" charset="0"/>
              </a:rPr>
              <a:t>бұл ресурстарды </a:t>
            </a:r>
            <a:r>
              <a:rPr lang="kk-KZ" sz="3600" dirty="0">
                <a:latin typeface="Times New Roman" panose="02020603050405020304" pitchFamily="18" charset="0"/>
                <a:cs typeface="Times New Roman" panose="02020603050405020304" pitchFamily="18" charset="0"/>
              </a:rPr>
              <a:t>пайдаланудың ең жақсы мүмкіндіктерін жіберіп </a:t>
            </a:r>
            <a:r>
              <a:rPr lang="kk-KZ" sz="3600" dirty="0" smtClean="0">
                <a:latin typeface="Times New Roman" panose="02020603050405020304" pitchFamily="18" charset="0"/>
                <a:cs typeface="Times New Roman" panose="02020603050405020304" pitchFamily="18" charset="0"/>
              </a:rPr>
              <a:t>алумен байланысты </a:t>
            </a:r>
            <a:r>
              <a:rPr lang="kk-KZ" sz="3600" dirty="0">
                <a:latin typeface="Times New Roman" panose="02020603050405020304" pitchFamily="18" charset="0"/>
                <a:cs typeface="Times New Roman" panose="02020603050405020304" pitchFamily="18" charset="0"/>
              </a:rPr>
              <a:t>шығындар</a:t>
            </a:r>
            <a:endParaRPr lang="ru-RU"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2708920"/>
            <a:ext cx="6114537" cy="3742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435280" cy="576064"/>
          </a:xfrm>
        </p:spPr>
        <p:txBody>
          <a:bodyPr>
            <a:normAutofit fontScale="90000"/>
          </a:bodyPr>
          <a:lstStyle/>
          <a:p>
            <a:pPr lvl="0"/>
            <a:r>
              <a:rPr lang="kk-KZ" sz="3100" b="1" dirty="0" smtClean="0">
                <a:latin typeface="Times New Roman" panose="02020603050405020304" pitchFamily="18" charset="0"/>
                <a:cs typeface="Times New Roman" panose="02020603050405020304" pitchFamily="18" charset="0"/>
              </a:rPr>
              <a:t/>
            </a:r>
            <a:br>
              <a:rPr lang="kk-KZ" sz="3100" b="1" dirty="0" smtClean="0">
                <a:latin typeface="Times New Roman" panose="02020603050405020304" pitchFamily="18" charset="0"/>
                <a:cs typeface="Times New Roman" panose="02020603050405020304" pitchFamily="18" charset="0"/>
              </a:rPr>
            </a:br>
            <a:r>
              <a:rPr lang="kk-KZ" sz="3100" b="1" dirty="0" smtClean="0">
                <a:latin typeface="Times New Roman" panose="02020603050405020304" pitchFamily="18" charset="0"/>
                <a:cs typeface="Times New Roman" panose="02020603050405020304" pitchFamily="18" charset="0"/>
              </a:rPr>
              <a:t>Өндірілген өнім көлемінің  өзгеруіне байланысты:</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057692713"/>
              </p:ext>
            </p:extLst>
          </p:nvPr>
        </p:nvGraphicFramePr>
        <p:xfrm>
          <a:off x="457200" y="908720"/>
          <a:ext cx="8229600" cy="5217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868323813"/>
              </p:ext>
            </p:extLst>
          </p:nvPr>
        </p:nvGraphicFramePr>
        <p:xfrm>
          <a:off x="457200" y="404664"/>
          <a:ext cx="8579296"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368152"/>
          </a:xfrm>
        </p:spPr>
        <p:txBody>
          <a:bodyPr>
            <a:normAutofit fontScale="90000"/>
          </a:bodyPr>
          <a:lstStyle/>
          <a:p>
            <a:r>
              <a:rPr lang="kk-KZ" sz="4000" dirty="0" smtClean="0">
                <a:latin typeface="Times New Roman" panose="02020603050405020304" pitchFamily="18" charset="0"/>
                <a:cs typeface="Times New Roman" panose="02020603050405020304" pitchFamily="18" charset="0"/>
              </a:rPr>
              <a:t>Өндірістің тиімділігін және табыстылығын анықтайтын шығындар:</a:t>
            </a:r>
            <a:endParaRPr lang="ru-RU"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51520" y="1556792"/>
            <a:ext cx="8640960" cy="5184576"/>
          </a:xfrm>
        </p:spPr>
        <p:txBody>
          <a:bodyPr>
            <a:normAutofit fontScale="25000" lnSpcReduction="20000"/>
          </a:bodyPr>
          <a:lstStyle/>
          <a:p>
            <a:pPr marL="0" indent="0" algn="just">
              <a:lnSpc>
                <a:spcPct val="120000"/>
              </a:lnSpc>
              <a:spcBef>
                <a:spcPts val="0"/>
              </a:spcBef>
              <a:buNone/>
            </a:pPr>
            <a:r>
              <a:rPr lang="kk-KZ" sz="8000" dirty="0" smtClean="0">
                <a:latin typeface="Times New Roman" pitchFamily="18" charset="0"/>
                <a:cs typeface="Times New Roman" pitchFamily="18" charset="0"/>
              </a:rPr>
              <a:t>Өнім өндірісінде бір  данаға шыққан шығындарды білу үшін </a:t>
            </a:r>
            <a:r>
              <a:rPr lang="kk-KZ" sz="8000" b="1" dirty="0" smtClean="0">
                <a:latin typeface="Times New Roman" pitchFamily="18" charset="0"/>
                <a:cs typeface="Times New Roman" pitchFamily="18" charset="0"/>
              </a:rPr>
              <a:t>орташа  шығындар</a:t>
            </a:r>
            <a:r>
              <a:rPr lang="kk-KZ" sz="8000" dirty="0" smtClean="0">
                <a:latin typeface="Times New Roman" pitchFamily="18" charset="0"/>
                <a:cs typeface="Times New Roman" pitchFamily="18" charset="0"/>
              </a:rPr>
              <a:t> есептеледі:</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тұрақты шығындар;</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өзгермелі шығындар;</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жалпы</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шығындар.</a:t>
            </a:r>
            <a:endParaRPr lang="ru-RU" sz="8000" dirty="0" smtClean="0">
              <a:latin typeface="Times New Roman" pitchFamily="18" charset="0"/>
              <a:cs typeface="Times New Roman" pitchFamily="18" charset="0"/>
            </a:endParaRPr>
          </a:p>
          <a:p>
            <a:pPr marL="0" indent="0" algn="just">
              <a:lnSpc>
                <a:spcPct val="120000"/>
              </a:lnSpc>
              <a:spcBef>
                <a:spcPts val="0"/>
              </a:spcBef>
              <a:buNone/>
            </a:pPr>
            <a:r>
              <a:rPr lang="x-none" sz="8000" dirty="0" smtClean="0">
                <a:latin typeface="Times New Roman" pitchFamily="18" charset="0"/>
                <a:cs typeface="Times New Roman" pitchFamily="18" charset="0"/>
              </a:rPr>
              <a:t>Осы </a:t>
            </a:r>
            <a:r>
              <a:rPr lang="x-none" sz="8000" dirty="0" err="1" smtClean="0">
                <a:latin typeface="Times New Roman" pitchFamily="18" charset="0"/>
                <a:cs typeface="Times New Roman" pitchFamily="18" charset="0"/>
              </a:rPr>
              <a:t>көрсеткіштер арқылы фирманың пайдасын</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анықтауға болады</a:t>
            </a:r>
            <a:r>
              <a:rPr lang="x-none" sz="8000" dirty="0" smtClean="0">
                <a:latin typeface="Times New Roman" pitchFamily="18" charset="0"/>
                <a:cs typeface="Times New Roman" pitchFamily="18" charset="0"/>
              </a:rPr>
              <a:t>:</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Егерде</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тауардың бағасы </a:t>
            </a:r>
            <a:r>
              <a:rPr lang="x-none" sz="8000" dirty="0" smtClean="0">
                <a:latin typeface="Times New Roman" pitchFamily="18" charset="0"/>
                <a:cs typeface="Times New Roman" pitchFamily="18" charset="0"/>
              </a:rPr>
              <a:t>(Р) </a:t>
            </a:r>
            <a:r>
              <a:rPr lang="x-none" sz="8000" dirty="0" err="1" smtClean="0">
                <a:latin typeface="Times New Roman" pitchFamily="18" charset="0"/>
                <a:cs typeface="Times New Roman" pitchFamily="18" charset="0"/>
              </a:rPr>
              <a:t>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шығындардан </a:t>
            </a:r>
            <a:r>
              <a:rPr lang="x-none" sz="8000" dirty="0" smtClean="0">
                <a:latin typeface="Times New Roman" pitchFamily="18" charset="0"/>
                <a:cs typeface="Times New Roman" pitchFamily="18" charset="0"/>
              </a:rPr>
              <a:t>(АТС)  кем </a:t>
            </a:r>
            <a:r>
              <a:rPr lang="x-none" sz="8000" dirty="0" err="1" smtClean="0">
                <a:latin typeface="Times New Roman" pitchFamily="18" charset="0"/>
                <a:cs typeface="Times New Roman" pitchFamily="18" charset="0"/>
              </a:rPr>
              <a:t>болса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яғни </a:t>
            </a:r>
            <a:r>
              <a:rPr lang="x-none" sz="8000" dirty="0" smtClean="0">
                <a:latin typeface="Times New Roman" pitchFamily="18" charset="0"/>
                <a:cs typeface="Times New Roman" pitchFamily="18" charset="0"/>
              </a:rPr>
              <a:t>Р&lt;АТС, фирма </a:t>
            </a:r>
            <a:r>
              <a:rPr lang="x-none" sz="8000" dirty="0" err="1" smtClean="0">
                <a:latin typeface="Times New Roman" pitchFamily="18" charset="0"/>
                <a:cs typeface="Times New Roman" pitchFamily="18" charset="0"/>
              </a:rPr>
              <a:t>зиян</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шегеді</a:t>
            </a:r>
            <a:r>
              <a:rPr lang="x-none" sz="8000" dirty="0" smtClean="0">
                <a:latin typeface="Times New Roman" pitchFamily="18" charset="0"/>
                <a:cs typeface="Times New Roman" pitchFamily="18" charset="0"/>
              </a:rPr>
              <a:t>.</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Егер</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тауардың  бағасы </a:t>
            </a:r>
            <a:r>
              <a:rPr lang="x-none" sz="8000" dirty="0" smtClean="0">
                <a:latin typeface="Times New Roman" pitchFamily="18" charset="0"/>
                <a:cs typeface="Times New Roman" pitchFamily="18" charset="0"/>
              </a:rPr>
              <a:t>(Р) </a:t>
            </a:r>
            <a:r>
              <a:rPr lang="x-none" sz="8000" dirty="0" err="1" smtClean="0">
                <a:latin typeface="Times New Roman" pitchFamily="18" charset="0"/>
                <a:cs typeface="Times New Roman" pitchFamily="18" charset="0"/>
              </a:rPr>
              <a:t>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шығындардан </a:t>
            </a:r>
            <a:r>
              <a:rPr lang="x-none" sz="8000" dirty="0" smtClean="0">
                <a:latin typeface="Times New Roman" pitchFamily="18" charset="0"/>
                <a:cs typeface="Times New Roman" pitchFamily="18" charset="0"/>
              </a:rPr>
              <a:t>(АТС) </a:t>
            </a:r>
            <a:r>
              <a:rPr lang="x-none" sz="8000" dirty="0" err="1" smtClean="0">
                <a:latin typeface="Times New Roman" pitchFamily="18" charset="0"/>
                <a:cs typeface="Times New Roman" pitchFamily="18" charset="0"/>
              </a:rPr>
              <a:t>артық болса</a:t>
            </a:r>
            <a:r>
              <a:rPr lang="x-none" sz="8000" dirty="0" smtClean="0">
                <a:latin typeface="Times New Roman" pitchFamily="18" charset="0"/>
                <a:cs typeface="Times New Roman" pitchFamily="18" charset="0"/>
              </a:rPr>
              <a:t>, Р&gt;</a:t>
            </a:r>
            <a:r>
              <a:rPr lang="kk-KZ" sz="8000" dirty="0" smtClean="0">
                <a:latin typeface="Times New Roman" pitchFamily="18" charset="0"/>
                <a:cs typeface="Times New Roman" pitchFamily="18" charset="0"/>
              </a:rPr>
              <a:t>АТС</a:t>
            </a:r>
            <a:r>
              <a:rPr lang="x-none" sz="8000" dirty="0" smtClean="0">
                <a:latin typeface="Times New Roman" pitchFamily="18" charset="0"/>
                <a:cs typeface="Times New Roman" pitchFamily="18" charset="0"/>
              </a:rPr>
              <a:t>, фирма </a:t>
            </a:r>
            <a:r>
              <a:rPr lang="x-none" sz="8000" dirty="0" err="1" smtClean="0">
                <a:latin typeface="Times New Roman" pitchFamily="18" charset="0"/>
                <a:cs typeface="Times New Roman" pitchFamily="18" charset="0"/>
              </a:rPr>
              <a:t>әр бір</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тауардан</a:t>
            </a:r>
            <a:r>
              <a:rPr lang="x-none" sz="8000" dirty="0" smtClean="0">
                <a:latin typeface="Times New Roman" pitchFamily="18" charset="0"/>
                <a:cs typeface="Times New Roman" pitchFamily="18" charset="0"/>
              </a:rPr>
              <a:t> осы </a:t>
            </a:r>
            <a:r>
              <a:rPr lang="x-none" sz="8000" dirty="0" err="1" smtClean="0">
                <a:latin typeface="Times New Roman" pitchFamily="18" charset="0"/>
                <a:cs typeface="Times New Roman" pitchFamily="18" charset="0"/>
              </a:rPr>
              <a:t>айырмашылық көлемде пайда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алады</a:t>
            </a:r>
            <a:r>
              <a:rPr lang="x-none" sz="8000" dirty="0" smtClean="0">
                <a:latin typeface="Times New Roman" pitchFamily="18" charset="0"/>
                <a:cs typeface="Times New Roman" pitchFamily="18" charset="0"/>
              </a:rPr>
              <a:t>.</a:t>
            </a:r>
            <a:endParaRPr lang="ru-RU" sz="8000" dirty="0" smtClean="0">
              <a:latin typeface="Times New Roman" pitchFamily="18" charset="0"/>
              <a:cs typeface="Times New Roman" pitchFamily="18" charset="0"/>
            </a:endParaRPr>
          </a:p>
          <a:p>
            <a:pPr marL="0" lvl="0" indent="0" algn="just">
              <a:lnSpc>
                <a:spcPct val="120000"/>
              </a:lnSpc>
              <a:spcBef>
                <a:spcPts val="0"/>
              </a:spcBef>
              <a:buNone/>
            </a:pPr>
            <a:r>
              <a:rPr lang="x-none" sz="8000" dirty="0" err="1" smtClean="0">
                <a:latin typeface="Times New Roman" pitchFamily="18" charset="0"/>
                <a:cs typeface="Times New Roman" pitchFamily="18" charset="0"/>
              </a:rPr>
              <a:t>Егер</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баға орташа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шығындарға тең болса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яғни </a:t>
            </a:r>
            <a:r>
              <a:rPr lang="x-none" sz="8000" dirty="0" smtClean="0">
                <a:latin typeface="Times New Roman" pitchFamily="18" charset="0"/>
                <a:cs typeface="Times New Roman" pitchFamily="18" charset="0"/>
              </a:rPr>
              <a:t>Р=АТС, фирма </a:t>
            </a:r>
            <a:r>
              <a:rPr lang="x-none" sz="8000" dirty="0" err="1" smtClean="0">
                <a:latin typeface="Times New Roman" pitchFamily="18" charset="0"/>
                <a:cs typeface="Times New Roman" pitchFamily="18" charset="0"/>
              </a:rPr>
              <a:t>нолдік</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жағдайда болады</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пайда</a:t>
            </a:r>
            <a:r>
              <a:rPr lang="x-none" sz="8000" dirty="0" smtClean="0">
                <a:latin typeface="Times New Roman" pitchFamily="18" charset="0"/>
                <a:cs typeface="Times New Roman" pitchFamily="18" charset="0"/>
              </a:rPr>
              <a:t> да </a:t>
            </a:r>
            <a:r>
              <a:rPr lang="x-none" sz="8000" dirty="0" err="1" smtClean="0">
                <a:latin typeface="Times New Roman" pitchFamily="18" charset="0"/>
                <a:cs typeface="Times New Roman" pitchFamily="18" charset="0"/>
              </a:rPr>
              <a:t>алмайды</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зиян</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да</a:t>
            </a:r>
            <a:r>
              <a:rPr lang="x-none" sz="8000" dirty="0" smtClean="0">
                <a:latin typeface="Times New Roman" pitchFamily="18" charset="0"/>
                <a:cs typeface="Times New Roman" pitchFamily="18" charset="0"/>
              </a:rPr>
              <a:t> </a:t>
            </a:r>
            <a:r>
              <a:rPr lang="x-none" sz="8000" dirty="0" err="1" smtClean="0">
                <a:latin typeface="Times New Roman" pitchFamily="18" charset="0"/>
                <a:cs typeface="Times New Roman" pitchFamily="18" charset="0"/>
              </a:rPr>
              <a:t>шекпейді</a:t>
            </a:r>
            <a:r>
              <a:rPr lang="x-none" sz="8000" dirty="0" smtClean="0">
                <a:latin typeface="Times New Roman" pitchFamily="18" charset="0"/>
                <a:cs typeface="Times New Roman" pitchFamily="18" charset="0"/>
              </a:rPr>
              <a:t>.</a:t>
            </a:r>
            <a:endParaRPr lang="ru-RU" sz="8000" dirty="0" smtClean="0">
              <a:latin typeface="Times New Roman" pitchFamily="18" charset="0"/>
              <a:cs typeface="Times New Roman" pitchFamily="18" charset="0"/>
            </a:endParaRP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71659" y="476672"/>
            <a:ext cx="7283153" cy="5832648"/>
          </a:xfrm>
        </p:spPr>
        <p:txBody>
          <a:bodyPr/>
          <a:lstStyle/>
          <a:p>
            <a:pPr algn="ctr"/>
            <a:r>
              <a:rPr lang="kk-KZ" dirty="0" smtClean="0">
                <a:latin typeface="Times New Roman" panose="02020603050405020304" pitchFamily="18" charset="0"/>
                <a:cs typeface="Times New Roman" panose="02020603050405020304" pitchFamily="18" charset="0"/>
              </a:rPr>
              <a:t>Орташа шығындар – бір өнімнің бір бірлігін өндіруге жұмсалған жалпы шығындар</a:t>
            </a:r>
          </a:p>
          <a:p>
            <a:endParaRPr lang="kk-KZ" dirty="0">
              <a:latin typeface="Times New Roman" panose="02020603050405020304" pitchFamily="18" charset="0"/>
              <a:cs typeface="Times New Roman" panose="02020603050405020304" pitchFamily="18" charset="0"/>
            </a:endParaRPr>
          </a:p>
          <a:p>
            <a:endParaRPr lang="kk-KZ" dirty="0" smtClean="0">
              <a:latin typeface="Times New Roman" panose="02020603050405020304" pitchFamily="18" charset="0"/>
              <a:cs typeface="Times New Roman" panose="02020603050405020304" pitchFamily="18" charset="0"/>
            </a:endParaRPr>
          </a:p>
          <a:p>
            <a:endParaRPr lang="kk-KZ" dirty="0" smtClean="0">
              <a:latin typeface="Times New Roman" panose="02020603050405020304" pitchFamily="18" charset="0"/>
              <a:cs typeface="Times New Roman" panose="02020603050405020304" pitchFamily="18" charset="0"/>
            </a:endParaRPr>
          </a:p>
          <a:p>
            <a:pPr algn="ctr"/>
            <a:r>
              <a:rPr lang="kk-KZ" dirty="0" smtClean="0">
                <a:latin typeface="Times New Roman" panose="02020603050405020304" pitchFamily="18" charset="0"/>
                <a:cs typeface="Times New Roman" panose="02020603050405020304" pitchFamily="18" charset="0"/>
              </a:rPr>
              <a:t>Орташа тұрақты шығындар – өнімнің бір бірлігін өндіруге жұмсалған жалпы тұрақты шығындар</a:t>
            </a:r>
          </a:p>
          <a:p>
            <a:endParaRPr lang="kk-KZ" dirty="0">
              <a:latin typeface="Times New Roman" panose="02020603050405020304" pitchFamily="18" charset="0"/>
              <a:cs typeface="Times New Roman" panose="02020603050405020304" pitchFamily="18" charset="0"/>
            </a:endParaRPr>
          </a:p>
          <a:p>
            <a:endParaRPr lang="kk-KZ" dirty="0" smtClean="0">
              <a:latin typeface="Times New Roman" panose="02020603050405020304" pitchFamily="18" charset="0"/>
              <a:cs typeface="Times New Roman" panose="02020603050405020304" pitchFamily="18" charset="0"/>
            </a:endParaRPr>
          </a:p>
          <a:p>
            <a:pPr algn="ctr"/>
            <a:endParaRPr lang="kk-KZ" dirty="0" smtClean="0">
              <a:latin typeface="Times New Roman" panose="02020603050405020304" pitchFamily="18" charset="0"/>
              <a:cs typeface="Times New Roman" panose="02020603050405020304" pitchFamily="18" charset="0"/>
            </a:endParaRPr>
          </a:p>
          <a:p>
            <a:pPr algn="ctr"/>
            <a:r>
              <a:rPr lang="kk-KZ" dirty="0" smtClean="0">
                <a:latin typeface="Times New Roman" panose="02020603050405020304" pitchFamily="18" charset="0"/>
                <a:cs typeface="Times New Roman" panose="02020603050405020304" pitchFamily="18" charset="0"/>
              </a:rPr>
              <a:t>Орташа өзгермелі шығындар – өнімнің бір бірлігін өндіруге жұмсалған жалпы өзгермелі шығындар</a:t>
            </a:r>
          </a:p>
          <a:p>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779912" y="1412776"/>
            <a:ext cx="2418408" cy="1007328"/>
          </a:xfrm>
          <a:prstGeom prst="rect">
            <a:avLst/>
          </a:prstGeom>
        </p:spPr>
      </p:pic>
      <p:pic>
        <p:nvPicPr>
          <p:cNvPr id="5" name="Рисунок 4"/>
          <p:cNvPicPr>
            <a:picLocks noChangeAspect="1"/>
          </p:cNvPicPr>
          <p:nvPr/>
        </p:nvPicPr>
        <p:blipFill>
          <a:blip r:embed="rId3"/>
          <a:stretch>
            <a:fillRect/>
          </a:stretch>
        </p:blipFill>
        <p:spPr>
          <a:xfrm>
            <a:off x="3946167" y="3075429"/>
            <a:ext cx="2232494" cy="864077"/>
          </a:xfrm>
          <a:prstGeom prst="rect">
            <a:avLst/>
          </a:prstGeom>
        </p:spPr>
      </p:pic>
      <p:pic>
        <p:nvPicPr>
          <p:cNvPr id="6" name="Рисунок 5"/>
          <p:cNvPicPr>
            <a:picLocks noChangeAspect="1"/>
          </p:cNvPicPr>
          <p:nvPr/>
        </p:nvPicPr>
        <p:blipFill>
          <a:blip r:embed="rId4"/>
          <a:stretch>
            <a:fillRect/>
          </a:stretch>
        </p:blipFill>
        <p:spPr>
          <a:xfrm>
            <a:off x="4211934" y="5013176"/>
            <a:ext cx="1944479" cy="792452"/>
          </a:xfrm>
          <a:prstGeom prst="rect">
            <a:avLst/>
          </a:prstGeom>
        </p:spPr>
      </p:pic>
    </p:spTree>
    <p:extLst>
      <p:ext uri="{BB962C8B-B14F-4D97-AF65-F5344CB8AC3E}">
        <p14:creationId xmlns:p14="http://schemas.microsoft.com/office/powerpoint/2010/main" val="2919778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5576" y="764704"/>
            <a:ext cx="8229600" cy="2232248"/>
          </a:xfrm>
        </p:spPr>
        <p:txBody>
          <a:bodyPr>
            <a:normAutofit/>
          </a:bodyPr>
          <a:lstStyle/>
          <a:p>
            <a:pPr>
              <a:buNone/>
            </a:pPr>
            <a:r>
              <a:rPr lang="x-none" b="1" dirty="0" smtClean="0"/>
              <a:t>     </a:t>
            </a:r>
            <a:r>
              <a:rPr lang="x-none" sz="2800" b="1" dirty="0" err="1" smtClean="0">
                <a:latin typeface="Times New Roman" panose="02020603050405020304" pitchFamily="18" charset="0"/>
                <a:cs typeface="Times New Roman" panose="02020603050405020304" pitchFamily="18" charset="0"/>
              </a:rPr>
              <a:t>Шекті</a:t>
            </a:r>
            <a:r>
              <a:rPr lang="x-none" sz="2800" b="1" dirty="0" smtClean="0">
                <a:latin typeface="Times New Roman" panose="02020603050405020304" pitchFamily="18" charset="0"/>
                <a:cs typeface="Times New Roman" panose="02020603050405020304" pitchFamily="18" charset="0"/>
              </a:rPr>
              <a:t> </a:t>
            </a:r>
            <a:r>
              <a:rPr lang="x-none" sz="2800" b="1" dirty="0" err="1" smtClean="0">
                <a:latin typeface="Times New Roman" panose="02020603050405020304" pitchFamily="18" charset="0"/>
                <a:cs typeface="Times New Roman" panose="02020603050405020304" pitchFamily="18" charset="0"/>
              </a:rPr>
              <a:t>шығындар</a:t>
            </a:r>
            <a:r>
              <a:rPr lang="x-none" sz="2800" b="1" dirty="0" smtClean="0">
                <a:latin typeface="Times New Roman" panose="02020603050405020304" pitchFamily="18" charset="0"/>
                <a:cs typeface="Times New Roman" panose="02020603050405020304" pitchFamily="18" charset="0"/>
              </a:rPr>
              <a:t> МС</a:t>
            </a:r>
            <a:r>
              <a:rPr lang="x-none" sz="2800" dirty="0" smtClean="0">
                <a:latin typeface="Times New Roman" panose="02020603050405020304" pitchFamily="18" charset="0"/>
                <a:cs typeface="Times New Roman" panose="02020603050405020304" pitchFamily="18" charset="0"/>
              </a:rPr>
              <a:t>  </a:t>
            </a:r>
            <a:r>
              <a:rPr lang="x-none" sz="280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өнімнің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келесі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бірлігін</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өндірумен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байланысты</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тартылған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қосымша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шығындар</a:t>
            </a:r>
            <a:r>
              <a:rPr lang="ru-RU" sz="2800" dirty="0">
                <a:latin typeface="Times New Roman" panose="02020603050405020304" pitchFamily="18" charset="0"/>
                <a:cs typeface="Times New Roman" panose="02020603050405020304" pitchFamily="18" charset="0"/>
              </a:rPr>
              <a:t>.</a:t>
            </a:r>
            <a:endParaRPr lang="ru-RU" dirty="0"/>
          </a:p>
        </p:txBody>
      </p:sp>
      <p:pic>
        <p:nvPicPr>
          <p:cNvPr id="4" name="Рисунок 3"/>
          <p:cNvPicPr>
            <a:picLocks noChangeAspect="1"/>
          </p:cNvPicPr>
          <p:nvPr/>
        </p:nvPicPr>
        <p:blipFill>
          <a:blip r:embed="rId2"/>
          <a:stretch>
            <a:fillRect/>
          </a:stretch>
        </p:blipFill>
        <p:spPr>
          <a:xfrm>
            <a:off x="1475656" y="3140968"/>
            <a:ext cx="6258020" cy="2501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87624" y="188641"/>
            <a:ext cx="7499176" cy="2592288"/>
          </a:xfrm>
        </p:spPr>
        <p:txBody>
          <a:bodyPr>
            <a:normAutofit fontScale="92500" lnSpcReduction="10000"/>
          </a:bodyPr>
          <a:lstStyle/>
          <a:p>
            <a:pPr marL="0" indent="0">
              <a:buNone/>
            </a:pPr>
            <a:r>
              <a:rPr lang="kk-KZ" dirty="0" smtClean="0">
                <a:latin typeface="Times New Roman" panose="02020603050405020304" pitchFamily="18" charset="0"/>
                <a:cs typeface="Times New Roman" panose="02020603050405020304" pitchFamily="18" charset="0"/>
              </a:rPr>
              <a:t>Фирманың басты мақсаты - пайда табу. </a:t>
            </a:r>
          </a:p>
          <a:p>
            <a:endParaRPr lang="kk-KZ" b="1" dirty="0">
              <a:latin typeface="Times New Roman" panose="02020603050405020304" pitchFamily="18" charset="0"/>
              <a:cs typeface="Times New Roman" panose="02020603050405020304" pitchFamily="18" charset="0"/>
            </a:endParaRPr>
          </a:p>
          <a:p>
            <a:pPr marL="0" indent="0">
              <a:buNone/>
            </a:pPr>
            <a:r>
              <a:rPr lang="kk-KZ" b="1" dirty="0" smtClean="0">
                <a:latin typeface="Times New Roman" panose="02020603050405020304" pitchFamily="18" charset="0"/>
                <a:cs typeface="Times New Roman" panose="02020603050405020304" pitchFamily="18" charset="0"/>
              </a:rPr>
              <a:t>Пайда</a:t>
            </a:r>
            <a:r>
              <a:rPr lang="kk-KZ" dirty="0" smtClean="0">
                <a:latin typeface="Times New Roman" panose="02020603050405020304" pitchFamily="18" charset="0"/>
                <a:cs typeface="Times New Roman" panose="02020603050405020304" pitchFamily="18" charset="0"/>
              </a:rPr>
              <a:t> дегеніміз –  табыс пен шығындардың  арасындағы  айырмашылық.</a:t>
            </a:r>
          </a:p>
          <a:p>
            <a:pPr marL="0" indent="0">
              <a:buNone/>
            </a:pPr>
            <a:r>
              <a:rPr lang="kk-KZ" b="1" dirty="0" smtClean="0">
                <a:latin typeface="Times New Roman" panose="02020603050405020304" pitchFamily="18" charset="0"/>
                <a:cs typeface="Times New Roman" panose="02020603050405020304" pitchFamily="18" charset="0"/>
              </a:rPr>
              <a:t>Табыс</a:t>
            </a:r>
            <a:r>
              <a:rPr lang="kk-KZ" dirty="0" smtClean="0">
                <a:latin typeface="Times New Roman" panose="02020603050405020304" pitchFamily="18" charset="0"/>
                <a:cs typeface="Times New Roman" panose="02020603050405020304" pitchFamily="18" charset="0"/>
              </a:rPr>
              <a:t>  дегеніміз -  сатқан өнімнен түскен түсім.</a:t>
            </a:r>
          </a:p>
          <a:p>
            <a:pPr>
              <a:buNone/>
            </a:pPr>
            <a:r>
              <a:rPr lang="kk-KZ" dirty="0" smtClean="0">
                <a:latin typeface="Times New Roman" panose="02020603050405020304" pitchFamily="18" charset="0"/>
                <a:cs typeface="Times New Roman" panose="02020603050405020304" pitchFamily="18" charset="0"/>
              </a:rPr>
              <a:t> </a:t>
            </a:r>
            <a:endParaRPr lang="ru-RU" dirty="0"/>
          </a:p>
        </p:txBody>
      </p:sp>
      <p:pic>
        <p:nvPicPr>
          <p:cNvPr id="2" name="Рисунок 1"/>
          <p:cNvPicPr>
            <a:picLocks noChangeAspect="1"/>
          </p:cNvPicPr>
          <p:nvPr/>
        </p:nvPicPr>
        <p:blipFill>
          <a:blip r:embed="rId2"/>
          <a:stretch>
            <a:fillRect/>
          </a:stretch>
        </p:blipFill>
        <p:spPr>
          <a:xfrm>
            <a:off x="1857584" y="3757136"/>
            <a:ext cx="6336704" cy="2613649"/>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7936" y="2420888"/>
            <a:ext cx="609600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3"/>
          <p:cNvGraphicFramePr>
            <a:graphicFrameLocks noChangeAspect="1"/>
          </p:cNvGraphicFramePr>
          <p:nvPr>
            <p:extLst>
              <p:ext uri="{D42A27DB-BD31-4B8C-83A1-F6EECF244321}">
                <p14:modId xmlns:p14="http://schemas.microsoft.com/office/powerpoint/2010/main" val="3512862151"/>
              </p:ext>
            </p:extLst>
          </p:nvPr>
        </p:nvGraphicFramePr>
        <p:xfrm>
          <a:off x="5652120" y="1772816"/>
          <a:ext cx="3240360" cy="1296144"/>
        </p:xfrm>
        <a:graphic>
          <a:graphicData uri="http://schemas.openxmlformats.org/presentationml/2006/ole">
            <mc:AlternateContent xmlns:mc="http://schemas.openxmlformats.org/markup-compatibility/2006">
              <mc:Choice xmlns:v="urn:schemas-microsoft-com:vml" Requires="v">
                <p:oleObj spid="_x0000_s2084" name="Формула" r:id="rId3" imgW="596880" imgH="419040" progId="Equation.3">
                  <p:embed/>
                </p:oleObj>
              </mc:Choice>
              <mc:Fallback>
                <p:oleObj name="Формула" r:id="rId3" imgW="596880" imgH="41904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772816"/>
                        <a:ext cx="3240360"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4"/>
          <p:cNvGraphicFramePr>
            <a:graphicFrameLocks noChangeAspect="1"/>
          </p:cNvGraphicFramePr>
          <p:nvPr>
            <p:extLst>
              <p:ext uri="{D42A27DB-BD31-4B8C-83A1-F6EECF244321}">
                <p14:modId xmlns:p14="http://schemas.microsoft.com/office/powerpoint/2010/main" val="1142300026"/>
              </p:ext>
            </p:extLst>
          </p:nvPr>
        </p:nvGraphicFramePr>
        <p:xfrm>
          <a:off x="5754296" y="3771620"/>
          <a:ext cx="3240360" cy="1224136"/>
        </p:xfrm>
        <a:graphic>
          <a:graphicData uri="http://schemas.openxmlformats.org/presentationml/2006/ole">
            <mc:AlternateContent xmlns:mc="http://schemas.openxmlformats.org/markup-compatibility/2006">
              <mc:Choice xmlns:v="urn:schemas-microsoft-com:vml" Requires="v">
                <p:oleObj spid="_x0000_s2085" name="Формула" r:id="rId5" imgW="723600" imgH="419040" progId="Equation.3">
                  <p:embed/>
                </p:oleObj>
              </mc:Choice>
              <mc:Fallback>
                <p:oleObj name="Формула" r:id="rId5" imgW="723600" imgH="4190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4296" y="3771620"/>
                        <a:ext cx="324036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7"/>
          <p:cNvGraphicFramePr>
            <a:graphicFrameLocks noChangeAspect="1"/>
          </p:cNvGraphicFramePr>
          <p:nvPr>
            <p:extLst>
              <p:ext uri="{D42A27DB-BD31-4B8C-83A1-F6EECF244321}">
                <p14:modId xmlns:p14="http://schemas.microsoft.com/office/powerpoint/2010/main" val="2960408085"/>
              </p:ext>
            </p:extLst>
          </p:nvPr>
        </p:nvGraphicFramePr>
        <p:xfrm>
          <a:off x="5940152" y="406088"/>
          <a:ext cx="2808312" cy="864096"/>
        </p:xfrm>
        <a:graphic>
          <a:graphicData uri="http://schemas.openxmlformats.org/presentationml/2006/ole">
            <mc:AlternateContent xmlns:mc="http://schemas.openxmlformats.org/markup-compatibility/2006">
              <mc:Choice xmlns:v="urn:schemas-microsoft-com:vml" Requires="v">
                <p:oleObj spid="_x0000_s2086" name="Формула" r:id="rId7" imgW="660240" imgH="203040" progId="Equation.3">
                  <p:embed/>
                </p:oleObj>
              </mc:Choice>
              <mc:Fallback>
                <p:oleObj name="Формула" r:id="rId7" imgW="660240" imgH="203040" progId="Equation.3">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406088"/>
                        <a:ext cx="2808312"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Прямоугольник 1"/>
          <p:cNvSpPr/>
          <p:nvPr/>
        </p:nvSpPr>
        <p:spPr>
          <a:xfrm>
            <a:off x="899592" y="548680"/>
            <a:ext cx="4572000" cy="646331"/>
          </a:xfrm>
          <a:prstGeom prst="rect">
            <a:avLst/>
          </a:prstGeom>
        </p:spPr>
        <p:txBody>
          <a:bodyPr>
            <a:spAutoFit/>
          </a:bodyPr>
          <a:lstStyle/>
          <a:p>
            <a:r>
              <a:rPr lang="ru-RU" b="1" dirty="0" err="1">
                <a:latin typeface="Times New Roman" panose="02020603050405020304" pitchFamily="18" charset="0"/>
                <a:cs typeface="Times New Roman" panose="02020603050405020304" pitchFamily="18" charset="0"/>
              </a:rPr>
              <a:t>Жалпы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табыс</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бағасы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көлемінің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көбейтіндісі</a:t>
            </a:r>
            <a:r>
              <a:rPr lang="ru-RU" dirty="0">
                <a:latin typeface="Times New Roman" panose="02020603050405020304" pitchFamily="18" charset="0"/>
                <a:cs typeface="Times New Roman" panose="02020603050405020304" pitchFamily="18" charset="0"/>
              </a:rPr>
              <a:t>.</a:t>
            </a:r>
          </a:p>
        </p:txBody>
      </p:sp>
      <p:sp>
        <p:nvSpPr>
          <p:cNvPr id="3" name="Прямоугольник 2"/>
          <p:cNvSpPr/>
          <p:nvPr/>
        </p:nvSpPr>
        <p:spPr>
          <a:xfrm>
            <a:off x="899592" y="1772816"/>
            <a:ext cx="4572000" cy="1200329"/>
          </a:xfrm>
          <a:prstGeom prst="rect">
            <a:avLst/>
          </a:prstGeom>
        </p:spPr>
        <p:txBody>
          <a:bodyPr>
            <a:spAutoFit/>
          </a:bodyPr>
          <a:lstStyle/>
          <a:p>
            <a:r>
              <a:rPr lang="ru-RU" b="1" dirty="0" err="1">
                <a:latin typeface="Times New Roman" panose="02020603050405020304" pitchFamily="18" charset="0"/>
                <a:cs typeface="Times New Roman" panose="02020603050405020304" pitchFamily="18" charset="0"/>
              </a:rPr>
              <a:t>Орташа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табыс</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сатудан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түсім</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және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қатынасы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ретінде</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анықталады</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99592" y="3645024"/>
            <a:ext cx="4572000" cy="1200329"/>
          </a:xfrm>
          <a:prstGeom prst="rect">
            <a:avLst/>
          </a:prstGeom>
        </p:spPr>
        <p:txBody>
          <a:bodyPr>
            <a:spAutoFit/>
          </a:bodyPr>
          <a:lstStyle/>
          <a:p>
            <a:r>
              <a:rPr lang="ru-RU" b="1" dirty="0" err="1">
                <a:latin typeface="Times New Roman" panose="02020603050405020304" pitchFamily="18" charset="0"/>
                <a:cs typeface="Times New Roman" panose="02020603050405020304" pitchFamily="18" charset="0"/>
              </a:rPr>
              <a:t>Шекті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табыс</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сатудан</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түскен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қосымша</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өзгерісінің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көлемінің</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өзгерісіне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қатынасы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анықталады</a:t>
            </a:r>
            <a:r>
              <a:rPr lang="ru-RU"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44624"/>
            <a:ext cx="7296823" cy="6408711"/>
          </a:xfrm>
        </p:spPr>
        <p:txBody>
          <a:bodyPr>
            <a:normAutofit/>
          </a:bodyPr>
          <a:lstStyle/>
          <a:p>
            <a:pPr algn="l"/>
            <a:r>
              <a:rPr lang="ru-RU" sz="2300" b="1" i="1" dirty="0" err="1" smtClean="0">
                <a:latin typeface="Times New Roman" panose="02020603050405020304" pitchFamily="18" charset="0"/>
                <a:cs typeface="Times New Roman" panose="02020603050405020304" pitchFamily="18" charset="0"/>
              </a:rPr>
              <a:t>Бухгалтерлік</a:t>
            </a:r>
            <a:r>
              <a:rPr lang="ru-RU" sz="2300" b="1" i="1" dirty="0" smtClean="0">
                <a:latin typeface="Times New Roman" panose="02020603050405020304" pitchFamily="18" charset="0"/>
                <a:cs typeface="Times New Roman" panose="02020603050405020304" pitchFamily="18" charset="0"/>
              </a:rPr>
              <a:t> </a:t>
            </a:r>
            <a:r>
              <a:rPr lang="ru-RU" sz="2300" b="1" i="1" dirty="0" err="1">
                <a:latin typeface="Times New Roman" panose="02020603050405020304" pitchFamily="18" charset="0"/>
                <a:cs typeface="Times New Roman" panose="02020603050405020304" pitchFamily="18" charset="0"/>
              </a:rPr>
              <a:t>пайда</a:t>
            </a:r>
            <a:r>
              <a:rPr lang="ru-RU" sz="2300" b="1" i="1" dirty="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айқын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шығындарды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төлегеннен</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кейінгі</a:t>
            </a: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фирманың</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қарамағында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қалған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пайданың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бір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бөлігі</a:t>
            </a:r>
            <a:r>
              <a:rPr lang="ru-RU" sz="2300" dirty="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
            </a:r>
            <a:br>
              <a:rPr lang="ru-RU" sz="2300" dirty="0" smtClean="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
            </a:r>
            <a:br>
              <a:rPr lang="ru-RU" sz="2300" dirty="0">
                <a:latin typeface="Times New Roman" panose="02020603050405020304" pitchFamily="18" charset="0"/>
                <a:cs typeface="Times New Roman" panose="02020603050405020304" pitchFamily="18" charset="0"/>
              </a:rPr>
            </a:br>
            <a:r>
              <a:rPr lang="ru-RU" sz="2300" b="1" i="1" dirty="0" err="1">
                <a:latin typeface="Times New Roman" panose="02020603050405020304" pitchFamily="18" charset="0"/>
                <a:cs typeface="Times New Roman" panose="02020603050405020304" pitchFamily="18" charset="0"/>
              </a:rPr>
              <a:t>Экономикалық</a:t>
            </a:r>
            <a:r>
              <a:rPr lang="ru-RU" sz="2300" b="1" i="1" dirty="0">
                <a:latin typeface="Times New Roman" panose="02020603050405020304" pitchFamily="18" charset="0"/>
                <a:cs typeface="Times New Roman" panose="02020603050405020304" pitchFamily="18" charset="0"/>
              </a:rPr>
              <a:t> </a:t>
            </a:r>
            <a:r>
              <a:rPr lang="ru-RU" sz="2300" b="1" i="1" dirty="0" err="1">
                <a:latin typeface="Times New Roman" panose="02020603050405020304" pitchFamily="18" charset="0"/>
                <a:cs typeface="Times New Roman" panose="02020603050405020304" pitchFamily="18" charset="0"/>
              </a:rPr>
              <a:t>пайда</a:t>
            </a:r>
            <a:r>
              <a:rPr lang="ru-RU" sz="2300" b="1" i="1" dirty="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сатудан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түскен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жалпы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түсім</a:t>
            </a:r>
            <a:r>
              <a:rPr lang="ru-RU" sz="2300" dirty="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мен </a:t>
            </a:r>
            <a:r>
              <a:rPr lang="ru-RU" sz="2300" dirty="0" err="1" smtClean="0">
                <a:latin typeface="Times New Roman" panose="02020603050405020304" pitchFamily="18" charset="0"/>
                <a:cs typeface="Times New Roman" panose="02020603050405020304" pitchFamily="18" charset="0"/>
              </a:rPr>
              <a:t>фирманың</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барлық</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айқын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және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айқын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емес</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арасындағы</a:t>
            </a: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айырмашылықты</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білдіретін</a:t>
            </a:r>
            <a:r>
              <a:rPr lang="ru-RU" sz="2300" dirty="0">
                <a:latin typeface="Times New Roman" panose="02020603050405020304" pitchFamily="18" charset="0"/>
                <a:cs typeface="Times New Roman" panose="02020603050405020304" pitchFamily="18" charset="0"/>
              </a:rPr>
              <a:t> таза </a:t>
            </a:r>
            <a:r>
              <a:rPr lang="ru-RU" sz="2300" dirty="0" err="1">
                <a:latin typeface="Times New Roman" panose="02020603050405020304" pitchFamily="18" charset="0"/>
                <a:cs typeface="Times New Roman" panose="02020603050405020304" pitchFamily="18" charset="0"/>
              </a:rPr>
              <a:t>пайда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шамасы</a:t>
            </a:r>
            <a:r>
              <a:rPr lang="ru-RU" sz="2300" dirty="0" smtClean="0">
                <a:latin typeface="Times New Roman" panose="02020603050405020304" pitchFamily="18" charset="0"/>
                <a:cs typeface="Times New Roman" panose="02020603050405020304" pitchFamily="18" charset="0"/>
              </a:rPr>
              <a:t>.</a:t>
            </a:r>
            <a:br>
              <a:rPr lang="ru-RU" sz="2300" dirty="0" smtClean="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
            </a:r>
            <a:br>
              <a:rPr lang="ru-RU" sz="2300" dirty="0">
                <a:latin typeface="Times New Roman" panose="02020603050405020304" pitchFamily="18" charset="0"/>
                <a:cs typeface="Times New Roman" panose="02020603050405020304" pitchFamily="18" charset="0"/>
              </a:rPr>
            </a:br>
            <a:r>
              <a:rPr lang="ru-RU" sz="2300" b="1" i="1" dirty="0" err="1" smtClean="0">
                <a:latin typeface="Times New Roman" panose="02020603050405020304" pitchFamily="18" charset="0"/>
                <a:cs typeface="Times New Roman" panose="02020603050405020304" pitchFamily="18" charset="0"/>
              </a:rPr>
              <a:t>Қалыпты</a:t>
            </a:r>
            <a:r>
              <a:rPr lang="ru-RU" sz="2300" b="1" i="1" dirty="0" smtClean="0">
                <a:latin typeface="Times New Roman" panose="02020603050405020304" pitchFamily="18" charset="0"/>
                <a:cs typeface="Times New Roman" panose="02020603050405020304" pitchFamily="18" charset="0"/>
              </a:rPr>
              <a:t> </a:t>
            </a:r>
            <a:r>
              <a:rPr lang="ru-RU" sz="2300" b="1" i="1" dirty="0" err="1">
                <a:latin typeface="Times New Roman" panose="02020603050405020304" pitchFamily="18" charset="0"/>
                <a:cs typeface="Times New Roman" panose="02020603050405020304" pitchFamily="18" charset="0"/>
              </a:rPr>
              <a:t>пайда</a:t>
            </a:r>
            <a:r>
              <a:rPr lang="ru-RU" sz="2300" b="1" i="1" dirty="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сатудан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түскен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жалпы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түсім</a:t>
            </a:r>
            <a:r>
              <a:rPr lang="ru-RU" sz="2300" dirty="0">
                <a:latin typeface="Times New Roman" panose="02020603050405020304" pitchFamily="18" charset="0"/>
                <a:cs typeface="Times New Roman" panose="02020603050405020304" pitchFamily="18" charset="0"/>
              </a:rPr>
              <a:t> мен </a:t>
            </a:r>
            <a:r>
              <a:rPr lang="ru-RU" sz="2300" dirty="0" err="1" smtClean="0">
                <a:latin typeface="Times New Roman" panose="02020603050405020304" pitchFamily="18" charset="0"/>
                <a:cs typeface="Times New Roman" panose="02020603050405020304" pitchFamily="18" charset="0"/>
              </a:rPr>
              <a:t>фирманың</a:t>
            </a: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жалпы</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шығындарының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теңесуін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білдіретін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нөлдік</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пайда</a:t>
            </a:r>
            <a:r>
              <a:rPr lang="ru-RU" sz="2300" dirty="0" smtClean="0">
                <a:latin typeface="Times New Roman" panose="02020603050405020304" pitchFamily="18" charset="0"/>
                <a:cs typeface="Times New Roman" panose="02020603050405020304" pitchFamily="18" charset="0"/>
              </a:rPr>
              <a:t>.</a:t>
            </a:r>
            <a:br>
              <a:rPr lang="ru-RU" sz="2300" dirty="0" smtClean="0">
                <a:latin typeface="Times New Roman" panose="02020603050405020304" pitchFamily="18" charset="0"/>
                <a:cs typeface="Times New Roman" panose="02020603050405020304" pitchFamily="18" charset="0"/>
              </a:rPr>
            </a:br>
            <a:r>
              <a:rPr lang="ru-RU" sz="2300" dirty="0">
                <a:latin typeface="Times New Roman" panose="02020603050405020304" pitchFamily="18" charset="0"/>
                <a:cs typeface="Times New Roman" panose="02020603050405020304" pitchFamily="18" charset="0"/>
              </a:rPr>
              <a:t/>
            </a:r>
            <a:br>
              <a:rPr lang="ru-RU" sz="2300" dirty="0">
                <a:latin typeface="Times New Roman" panose="02020603050405020304" pitchFamily="18" charset="0"/>
                <a:cs typeface="Times New Roman" panose="02020603050405020304" pitchFamily="18" charset="0"/>
              </a:rPr>
            </a:br>
            <a:r>
              <a:rPr lang="ru-RU" sz="2300" b="1" i="1" dirty="0" err="1" smtClean="0">
                <a:latin typeface="Times New Roman" panose="02020603050405020304" pitchFamily="18" charset="0"/>
                <a:cs typeface="Times New Roman" panose="02020603050405020304" pitchFamily="18" charset="0"/>
              </a:rPr>
              <a:t>Шекті</a:t>
            </a:r>
            <a:r>
              <a:rPr lang="ru-RU" sz="2300" b="1" i="1" dirty="0" smtClean="0">
                <a:latin typeface="Times New Roman" panose="02020603050405020304" pitchFamily="18" charset="0"/>
                <a:cs typeface="Times New Roman" panose="02020603050405020304" pitchFamily="18" charset="0"/>
              </a:rPr>
              <a:t> </a:t>
            </a:r>
            <a:r>
              <a:rPr lang="ru-RU" sz="2300" b="1" i="1" dirty="0" err="1">
                <a:latin typeface="Times New Roman" panose="02020603050405020304" pitchFamily="18" charset="0"/>
                <a:cs typeface="Times New Roman" panose="02020603050405020304" pitchFamily="18" charset="0"/>
              </a:rPr>
              <a:t>пайда</a:t>
            </a:r>
            <a:r>
              <a:rPr lang="ru-RU" sz="2300" b="1" i="1" dirty="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өнімнің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келесі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бір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бірлігін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сатудан</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түскенқосымша</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түсім</a:t>
            </a:r>
            <a:r>
              <a:rPr lang="ru-RU" sz="2300" dirty="0">
                <a:latin typeface="Times New Roman" panose="02020603050405020304" pitchFamily="18" charset="0"/>
                <a:cs typeface="Times New Roman" panose="02020603050405020304" pitchFamily="18" charset="0"/>
              </a:rPr>
              <a:t> мен </a:t>
            </a:r>
            <a:r>
              <a:rPr lang="ru-RU" sz="2300" dirty="0" err="1">
                <a:latin typeface="Times New Roman" panose="02020603050405020304" pitchFamily="18" charset="0"/>
                <a:cs typeface="Times New Roman" panose="02020603050405020304" pitchFamily="18" charset="0"/>
              </a:rPr>
              <a:t>шекті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арасындағы</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айырмашылықты</a:t>
            </a: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білдіретін</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фирманың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қосымша</a:t>
            </a:r>
            <a:r>
              <a:rPr lang="ru-RU" sz="2300" dirty="0">
                <a:latin typeface="Times New Roman" panose="02020603050405020304" pitchFamily="18" charset="0"/>
                <a:cs typeface="Times New Roman" panose="02020603050405020304" pitchFamily="18" charset="0"/>
              </a:rPr>
              <a:t> таза </a:t>
            </a:r>
            <a:r>
              <a:rPr lang="ru-RU" sz="2300" dirty="0" err="1">
                <a:latin typeface="Times New Roman" panose="02020603050405020304" pitchFamily="18" charset="0"/>
                <a:cs typeface="Times New Roman" panose="02020603050405020304" pitchFamily="18" charset="0"/>
              </a:rPr>
              <a:t>пайдасы</a:t>
            </a:r>
            <a:r>
              <a:rPr lang="ru-RU" sz="2300" dirty="0" smtClean="0">
                <a:latin typeface="Times New Roman" panose="02020603050405020304" pitchFamily="18" charset="0"/>
                <a:cs typeface="Times New Roman" panose="02020603050405020304" pitchFamily="18" charset="0"/>
              </a:rPr>
              <a:t>.</a:t>
            </a:r>
            <a:br>
              <a:rPr lang="ru-RU" sz="2300" dirty="0" smtClean="0">
                <a:latin typeface="Times New Roman" panose="02020603050405020304" pitchFamily="18" charset="0"/>
                <a:cs typeface="Times New Roman" panose="02020603050405020304" pitchFamily="18" charset="0"/>
              </a:rPr>
            </a:b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6106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1635770"/>
            <a:ext cx="7404327" cy="3521422"/>
          </a:xfrm>
        </p:spPr>
        <p:txBody>
          <a:bodyPr>
            <a:noAutofit/>
          </a:bodyPr>
          <a:lstStyle/>
          <a:p>
            <a:pPr algn="l"/>
            <a:r>
              <a:rPr lang="ru-RU" sz="2800" dirty="0" smtClean="0">
                <a:latin typeface="Times New Roman" panose="02020603050405020304" pitchFamily="18" charset="0"/>
                <a:cs typeface="Times New Roman" panose="02020603050405020304" pitchFamily="18" charset="0"/>
              </a:rPr>
              <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i="1" dirty="0" err="1">
                <a:latin typeface="Times New Roman" panose="02020603050405020304" pitchFamily="18" charset="0"/>
                <a:cs typeface="Times New Roman" panose="02020603050405020304" pitchFamily="18" charset="0"/>
              </a:rPr>
              <a:t>Бірінші</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ереже</a:t>
            </a:r>
            <a:r>
              <a:rPr lang="ru-RU" sz="2800" dirty="0">
                <a:latin typeface="Times New Roman" panose="02020603050405020304" pitchFamily="18" charset="0"/>
                <a:cs typeface="Times New Roman" panose="02020603050405020304" pitchFamily="18" charset="0"/>
              </a:rPr>
              <a:t>: фирма </a:t>
            </a:r>
            <a:r>
              <a:rPr lang="ru-RU" sz="2800" dirty="0" err="1">
                <a:latin typeface="Times New Roman" panose="02020603050405020304" pitchFamily="18" charset="0"/>
                <a:cs typeface="Times New Roman" panose="02020603050405020304" pitchFamily="18" charset="0"/>
              </a:rPr>
              <a:t>жалпы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a:t>
            </a:r>
            <a:r>
              <a:rPr lang="ru-RU" sz="2800" dirty="0">
                <a:latin typeface="Times New Roman" panose="02020603050405020304" pitchFamily="18" charset="0"/>
                <a:cs typeface="Times New Roman" panose="02020603050405020304" pitchFamily="18" charset="0"/>
              </a:rPr>
              <a:t> пен </a:t>
            </a:r>
            <a:r>
              <a:rPr lang="ru-RU" sz="2800" dirty="0" err="1">
                <a:latin typeface="Times New Roman" panose="02020603050405020304" pitchFamily="18" charset="0"/>
                <a:cs typeface="Times New Roman" panose="02020603050405020304" pitchFamily="18" charset="0"/>
              </a:rPr>
              <a:t>жалпы</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шығындарды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салыстырады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Егер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сатудан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түскен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түсім</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жалпы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шығындар</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dirty="0" err="1">
                <a:latin typeface="Times New Roman" panose="02020603050405020304" pitchFamily="18" charset="0"/>
                <a:cs typeface="Times New Roman" panose="02020603050405020304" pitchFamily="18" charset="0"/>
              </a:rPr>
              <a:t>арасындағы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айырмашылық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болса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фирманың</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пайдасы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мейлінше</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артады</a:t>
            </a:r>
            <a:r>
              <a:rPr lang="ru-RU" sz="2800" dirty="0" smtClean="0">
                <a:latin typeface="Times New Roman" panose="02020603050405020304" pitchFamily="18" charset="0"/>
                <a:cs typeface="Times New Roman" panose="02020603050405020304" pitchFamily="18" charset="0"/>
              </a:rPr>
              <a:t>.</a:t>
            </a:r>
            <a:br>
              <a:rPr lang="ru-RU" sz="2800" dirty="0" smtClean="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i="1" dirty="0" err="1">
                <a:latin typeface="Times New Roman" panose="02020603050405020304" pitchFamily="18" charset="0"/>
                <a:cs typeface="Times New Roman" panose="02020603050405020304" pitchFamily="18" charset="0"/>
              </a:rPr>
              <a:t>Екінші</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ереже</a:t>
            </a:r>
            <a:r>
              <a:rPr lang="ru-RU" sz="2800" dirty="0">
                <a:latin typeface="Times New Roman" panose="02020603050405020304" pitchFamily="18" charset="0"/>
                <a:cs typeface="Times New Roman" panose="02020603050405020304" pitchFamily="18" charset="0"/>
              </a:rPr>
              <a:t>: фирма </a:t>
            </a:r>
            <a:r>
              <a:rPr lang="ru-RU" sz="2800" dirty="0" err="1">
                <a:latin typeface="Times New Roman" panose="02020603050405020304" pitchFamily="18" charset="0"/>
                <a:cs typeface="Times New Roman" panose="02020603050405020304" pitchFamily="18" charset="0"/>
              </a:rPr>
              <a:t>шекті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a:t>
            </a:r>
            <a:r>
              <a:rPr lang="ru-RU" sz="2800" dirty="0">
                <a:latin typeface="Times New Roman" panose="02020603050405020304" pitchFamily="18" charset="0"/>
                <a:cs typeface="Times New Roman" panose="02020603050405020304" pitchFamily="18" charset="0"/>
              </a:rPr>
              <a:t> пен </a:t>
            </a:r>
            <a:r>
              <a:rPr lang="ru-RU" sz="2800" dirty="0" err="1">
                <a:latin typeface="Times New Roman" panose="02020603050405020304" pitchFamily="18" charset="0"/>
                <a:cs typeface="Times New Roman" panose="02020603050405020304" pitchFamily="18" charset="0"/>
              </a:rPr>
              <a:t>шекті</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шығындарды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салыстырады</a:t>
            </a:r>
            <a:r>
              <a:rPr lang="ru-RU" sz="2800" dirty="0">
                <a:latin typeface="Times New Roman" panose="02020603050405020304" pitchFamily="18" charset="0"/>
                <a:cs typeface="Times New Roman" panose="02020603050405020304" pitchFamily="18" charset="0"/>
              </a:rPr>
              <a:t>. </a:t>
            </a:r>
          </a:p>
        </p:txBody>
      </p:sp>
      <p:sp>
        <p:nvSpPr>
          <p:cNvPr id="4" name="Прямоугольник 3"/>
          <p:cNvSpPr/>
          <p:nvPr/>
        </p:nvSpPr>
        <p:spPr>
          <a:xfrm>
            <a:off x="2267744" y="404664"/>
            <a:ext cx="6552728" cy="1231106"/>
          </a:xfrm>
          <a:prstGeom prst="rect">
            <a:avLst/>
          </a:prstGeom>
        </p:spPr>
        <p:txBody>
          <a:bodyPr wrap="square">
            <a:spAutoFit/>
          </a:bodyPr>
          <a:lstStyle/>
          <a:p>
            <a:pPr algn="ctr"/>
            <a:r>
              <a:rPr lang="ru-RU" sz="2800" b="1" i="1" dirty="0" err="1">
                <a:latin typeface="Times New Roman" panose="02020603050405020304" pitchFamily="18" charset="0"/>
                <a:cs typeface="Times New Roman" panose="02020603050405020304" pitchFamily="18" charset="0"/>
              </a:rPr>
              <a:t>Фирманың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пайдасын</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мейлінше</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арттырудың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негізгі</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екі</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ережесі</a:t>
            </a:r>
            <a:r>
              <a:rPr lang="ru-RU" sz="2800" b="1" i="1" dirty="0">
                <a:latin typeface="Times New Roman" panose="02020603050405020304" pitchFamily="18" charset="0"/>
                <a:cs typeface="Times New Roman" panose="02020603050405020304" pitchFamily="18" charset="0"/>
              </a:rPr>
              <a:t> бар:</a:t>
            </a:r>
            <a:r>
              <a:rPr lang="ru-RU" dirty="0"/>
              <a:t/>
            </a:r>
            <a:br>
              <a:rPr lang="ru-RU" dirty="0"/>
            </a:br>
            <a:endParaRPr lang="ru-RU" dirty="0"/>
          </a:p>
        </p:txBody>
      </p:sp>
    </p:spTree>
    <p:extLst>
      <p:ext uri="{BB962C8B-B14F-4D97-AF65-F5344CB8AC3E}">
        <p14:creationId xmlns:p14="http://schemas.microsoft.com/office/powerpoint/2010/main" val="29960072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1A9F9826-882C-40B9-8F38-5A3B8CFD196D}"/>
    </a:ext>
  </a:extLst>
</a:theme>
</file>

<file path=docProps/app.xml><?xml version="1.0" encoding="utf-8"?>
<Properties xmlns="http://schemas.openxmlformats.org/officeDocument/2006/extended-properties" xmlns:vt="http://schemas.openxmlformats.org/officeDocument/2006/docPropsVTypes">
  <Template>TM03457496[[fn=Параллакс]]</Template>
  <TotalTime>157</TotalTime>
  <Words>392</Words>
  <Application>Microsoft Office PowerPoint</Application>
  <PresentationFormat>Экран (4:3)</PresentationFormat>
  <Paragraphs>46</Paragraphs>
  <Slides>13</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Параллакс</vt:lpstr>
      <vt:lpstr>Формула</vt:lpstr>
      <vt:lpstr>Презентация PowerPoint</vt:lpstr>
      <vt:lpstr>Презентация PowerPoint</vt:lpstr>
      <vt:lpstr>Өндіріс шығындары – бұл фирманың өндіріс факторларын тартумен және оларды пайдаланумен байланысты әртүрлі жұмсалымдардың ақшалай көрінісі.  Бухгалтерлік шығындар фирма қызметінің нәтижесін шығарумен, айқын қалыптасқан шығындарды анықтаумен байланысты болып табылады.   Экономикалық шығындар фирма қызметінде қолданылатын өндіріс факторларын алдағы уақытта балама жолдармен қаншалықты тиімді пайдалануға болатындығын көрсетеді.</vt:lpstr>
      <vt:lpstr>Баламалы шығындар немесе таңдау шығындары – бұл ресурстарды пайдаланудың ең жақсы мүмкіндіктерін жіберіп алумен байланысты шығындар</vt:lpstr>
      <vt:lpstr> Өндірілген өнім көлемінің  өзгеруіне байланысты: </vt:lpstr>
      <vt:lpstr>Презентация PowerPoint</vt:lpstr>
      <vt:lpstr>Өндірістің тиімділігін және табыстылығын анықтайтын шығындар:</vt:lpstr>
      <vt:lpstr>Презентация PowerPoint</vt:lpstr>
      <vt:lpstr>Презентация PowerPoint</vt:lpstr>
      <vt:lpstr>Презентация PowerPoint</vt:lpstr>
      <vt:lpstr>Презентация PowerPoint</vt:lpstr>
      <vt:lpstr>Бухгалтерлік пайда – айқын шығындарды төлегеннен кейінгі фирманың қарамағында қалған пайданың бір бөлігі.   Экономикалық пайда – сатудан түскен жалпы түсім мен фирманың барлық шығындары (айқын және айқын емес) арасындағы айырмашылықты білдіретін таза пайда шамасы.  Қалыпты пайда – сатудан түскен жалпы түсім мен фирманың жалпы шығындарының теңесуін білдіретін нөлдік пайда.  Шекті пайда – өнімнің келесі бір бірлігін сатудан түскенқосымша түсім мен шекті шығындар арасындағы айырмашылықты білдіретін фирманың қосымша таза пайдасы. </vt:lpstr>
      <vt:lpstr>  Бірінші ереже: фирма жалпы табыс пен жалпы шығындарды салыстырады. Егер сатудан түскен түсім мен жалпы шығындар арасындағы айырмашылық көп болса, онда фирманың пайдасы мейлінше артады.  Екінші ереже: фирма шекті табыс пен шекті шығындарды салыстырады.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home</cp:lastModifiedBy>
  <cp:revision>21</cp:revision>
  <dcterms:created xsi:type="dcterms:W3CDTF">2015-03-24T11:38:36Z</dcterms:created>
  <dcterms:modified xsi:type="dcterms:W3CDTF">2021-12-09T04:17:01Z</dcterms:modified>
</cp:coreProperties>
</file>